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427" r:id="rId7"/>
    <p:sldId id="428" r:id="rId8"/>
    <p:sldId id="258" r:id="rId9"/>
    <p:sldId id="461" r:id="rId10"/>
    <p:sldId id="379" r:id="rId11"/>
    <p:sldId id="380" r:id="rId12"/>
    <p:sldId id="259" r:id="rId13"/>
    <p:sldId id="262" r:id="rId14"/>
    <p:sldId id="263" r:id="rId15"/>
    <p:sldId id="265" r:id="rId16"/>
    <p:sldId id="466" r:id="rId17"/>
    <p:sldId id="429" r:id="rId18"/>
    <p:sldId id="264" r:id="rId19"/>
    <p:sldId id="382" r:id="rId20"/>
    <p:sldId id="266" r:id="rId21"/>
    <p:sldId id="414" r:id="rId22"/>
    <p:sldId id="462" r:id="rId23"/>
    <p:sldId id="270" r:id="rId24"/>
    <p:sldId id="416" r:id="rId25"/>
    <p:sldId id="271" r:id="rId26"/>
    <p:sldId id="467" r:id="rId27"/>
    <p:sldId id="275" r:id="rId28"/>
    <p:sldId id="383" r:id="rId29"/>
    <p:sldId id="430" r:id="rId30"/>
    <p:sldId id="276" r:id="rId31"/>
    <p:sldId id="274" r:id="rId32"/>
    <p:sldId id="463" r:id="rId33"/>
    <p:sldId id="464" r:id="rId34"/>
    <p:sldId id="384" r:id="rId35"/>
    <p:sldId id="385" r:id="rId36"/>
    <p:sldId id="279" r:id="rId37"/>
    <p:sldId id="280" r:id="rId38"/>
    <p:sldId id="432" r:id="rId39"/>
    <p:sldId id="433" r:id="rId40"/>
    <p:sldId id="434" r:id="rId41"/>
    <p:sldId id="435" r:id="rId42"/>
    <p:sldId id="436" r:id="rId43"/>
    <p:sldId id="437" r:id="rId44"/>
    <p:sldId id="438" r:id="rId45"/>
    <p:sldId id="283" r:id="rId46"/>
    <p:sldId id="468" r:id="rId47"/>
    <p:sldId id="387" r:id="rId48"/>
    <p:sldId id="281" r:id="rId49"/>
    <p:sldId id="287" r:id="rId50"/>
    <p:sldId id="388" r:id="rId51"/>
    <p:sldId id="284" r:id="rId52"/>
    <p:sldId id="440" r:id="rId53"/>
    <p:sldId id="441" r:id="rId54"/>
    <p:sldId id="469" r:id="rId55"/>
    <p:sldId id="292" r:id="rId56"/>
    <p:sldId id="286" r:id="rId57"/>
    <p:sldId id="389" r:id="rId58"/>
    <p:sldId id="391" r:id="rId59"/>
    <p:sldId id="392" r:id="rId60"/>
    <p:sldId id="291" r:id="rId61"/>
    <p:sldId id="465" r:id="rId62"/>
    <p:sldId id="443" r:id="rId63"/>
    <p:sldId id="444" r:id="rId64"/>
    <p:sldId id="445" r:id="rId65"/>
    <p:sldId id="446" r:id="rId66"/>
    <p:sldId id="447" r:id="rId67"/>
    <p:sldId id="449" r:id="rId68"/>
    <p:sldId id="303" r:id="rId69"/>
    <p:sldId id="450" r:id="rId70"/>
    <p:sldId id="451" r:id="rId71"/>
    <p:sldId id="452" r:id="rId72"/>
    <p:sldId id="453" r:id="rId73"/>
    <p:sldId id="454" r:id="rId74"/>
    <p:sldId id="455" r:id="rId75"/>
    <p:sldId id="456" r:id="rId76"/>
    <p:sldId id="457" r:id="rId77"/>
    <p:sldId id="458" r:id="rId78"/>
    <p:sldId id="346" r:id="rId79"/>
    <p:sldId id="408" r:id="rId80"/>
    <p:sldId id="409" r:id="rId81"/>
    <p:sldId id="410" r:id="rId82"/>
    <p:sldId id="411" r:id="rId83"/>
    <p:sldId id="412" r:id="rId84"/>
    <p:sldId id="350" r:id="rId85"/>
    <p:sldId id="349" r:id="rId86"/>
    <p:sldId id="353" r:id="rId87"/>
    <p:sldId id="348" r:id="rId88"/>
    <p:sldId id="413" r:id="rId89"/>
    <p:sldId id="366" r:id="rId9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8E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95A37-DC6E-47F4-9206-E535107E9F40}" v="131" dt="2025-01-23T19:54:40.56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107" d="100"/>
          <a:sy n="107" d="100"/>
        </p:scale>
        <p:origin x="5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574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720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32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C78BA821-B3E0-4352-9B1A-AFEE116914C7}"/>
              </a:ext>
            </a:extLst>
          </p:cNvPr>
          <p:cNvSpPr/>
          <p:nvPr userDrawn="1"/>
        </p:nvSpPr>
        <p:spPr>
          <a:xfrm>
            <a:off x="162410" y="330200"/>
            <a:ext cx="11839089" cy="6311900"/>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a:extLst>
              <a:ext uri="{FF2B5EF4-FFF2-40B4-BE49-F238E27FC236}">
                <a16:creationId xmlns:a16="http://schemas.microsoft.com/office/drawing/2014/main" id="{F0DA5AEB-E4F8-4CEF-9CE8-3B261EF82C3A}"/>
              </a:ext>
            </a:extLst>
          </p:cNvPr>
          <p:cNvSpPr/>
          <p:nvPr userDrawn="1"/>
        </p:nvSpPr>
        <p:spPr>
          <a:xfrm>
            <a:off x="3987800" y="101518"/>
            <a:ext cx="4305300" cy="622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ráfico 6">
            <a:extLst>
              <a:ext uri="{FF2B5EF4-FFF2-40B4-BE49-F238E27FC236}">
                <a16:creationId xmlns:a16="http://schemas.microsoft.com/office/drawing/2014/main" id="{C6FBA71B-1815-4E70-BBC9-93DD687E8F3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572162" y="145044"/>
            <a:ext cx="2309308" cy="440156"/>
          </a:xfrm>
          <a:prstGeom prst="rect">
            <a:avLst/>
          </a:prstGeom>
        </p:spPr>
      </p:pic>
      <p:pic>
        <p:nvPicPr>
          <p:cNvPr id="8" name="Gráfico 7">
            <a:extLst>
              <a:ext uri="{FF2B5EF4-FFF2-40B4-BE49-F238E27FC236}">
                <a16:creationId xmlns:a16="http://schemas.microsoft.com/office/drawing/2014/main" id="{1D093ECF-BC52-4844-A3A4-4CFB9369DA3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206240" y="101518"/>
            <a:ext cx="867784" cy="483682"/>
          </a:xfrm>
          <a:prstGeom prst="rect">
            <a:avLst/>
          </a:prstGeom>
        </p:spPr>
      </p:pic>
    </p:spTree>
    <p:extLst>
      <p:ext uri="{BB962C8B-B14F-4D97-AF65-F5344CB8AC3E}">
        <p14:creationId xmlns:p14="http://schemas.microsoft.com/office/powerpoint/2010/main" val="2861837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2D047E85-4F07-F552-7040-FB0D7A6510D2}"/>
              </a:ext>
            </a:extLst>
          </p:cNvPr>
          <p:cNvSpPr txBox="1"/>
          <p:nvPr/>
        </p:nvSpPr>
        <p:spPr>
          <a:xfrm>
            <a:off x="531439" y="3327538"/>
            <a:ext cx="6162674" cy="584775"/>
          </a:xfrm>
          <a:prstGeom prst="rect">
            <a:avLst/>
          </a:prstGeom>
          <a:noFill/>
        </p:spPr>
        <p:txBody>
          <a:bodyPr wrap="square">
            <a:spAutoFit/>
          </a:bodyPr>
          <a:lstStyle/>
          <a:p>
            <a:r>
              <a:rPr lang="pt-BR" sz="3200" b="1" dirty="0">
                <a:solidFill>
                  <a:schemeClr val="bg1"/>
                </a:solidFill>
              </a:rPr>
              <a:t>8º ANO</a:t>
            </a:r>
          </a:p>
        </p:txBody>
      </p:sp>
      <p:pic>
        <p:nvPicPr>
          <p:cNvPr id="6" name="Imagem 5">
            <a:extLst>
              <a:ext uri="{FF2B5EF4-FFF2-40B4-BE49-F238E27FC236}">
                <a16:creationId xmlns:a16="http://schemas.microsoft.com/office/drawing/2014/main" id="{B19EF2C3-94B9-9E34-CE10-99B686D173EC}"/>
              </a:ext>
            </a:extLst>
          </p:cNvPr>
          <p:cNvPicPr>
            <a:picLocks noChangeAspect="1"/>
          </p:cNvPicPr>
          <p:nvPr/>
        </p:nvPicPr>
        <p:blipFill>
          <a:blip r:embed="rId2"/>
          <a:stretch>
            <a:fillRect/>
          </a:stretch>
        </p:blipFill>
        <p:spPr>
          <a:xfrm>
            <a:off x="379039" y="4095920"/>
            <a:ext cx="4237087" cy="853514"/>
          </a:xfrm>
          <a:prstGeom prst="rect">
            <a:avLst/>
          </a:prstGeom>
        </p:spPr>
      </p:pic>
      <p:sp>
        <p:nvSpPr>
          <p:cNvPr id="5" name="CaixaDeTexto 4">
            <a:extLst>
              <a:ext uri="{FF2B5EF4-FFF2-40B4-BE49-F238E27FC236}">
                <a16:creationId xmlns:a16="http://schemas.microsoft.com/office/drawing/2014/main" id="{AD9464C2-70D0-ED54-A52F-9AFB3C0E6B71}"/>
              </a:ext>
            </a:extLst>
          </p:cNvPr>
          <p:cNvSpPr txBox="1"/>
          <p:nvPr/>
        </p:nvSpPr>
        <p:spPr>
          <a:xfrm>
            <a:off x="532736" y="3341788"/>
            <a:ext cx="315936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4800" b="0" i="0" u="none" strike="noStrike" kern="1200" cap="none" spc="0" normalizeH="0" baseline="0" noProof="0" dirty="0">
                <a:ln>
                  <a:noFill/>
                </a:ln>
                <a:solidFill>
                  <a:prstClr val="white"/>
                </a:solidFill>
                <a:effectLst/>
                <a:uLnTx/>
                <a:uFillTx/>
                <a:latin typeface="Calibri" panose="020F0502020204030204"/>
                <a:ea typeface="Verdana" panose="020B0604030504040204" pitchFamily="34" charset="0"/>
                <a:cs typeface="ADLaM Display" panose="02010000000000000000" pitchFamily="2" charset="0"/>
              </a:rPr>
              <a:t>2ª SÉRIE</a:t>
            </a:r>
          </a:p>
        </p:txBody>
      </p:sp>
      <p:sp>
        <p:nvSpPr>
          <p:cNvPr id="7" name="CaixaDeTexto 6">
            <a:extLst>
              <a:ext uri="{FF2B5EF4-FFF2-40B4-BE49-F238E27FC236}">
                <a16:creationId xmlns:a16="http://schemas.microsoft.com/office/drawing/2014/main" id="{D35C6372-8166-FCC2-FB60-E79C2001F20A}"/>
              </a:ext>
            </a:extLst>
          </p:cNvPr>
          <p:cNvSpPr txBox="1"/>
          <p:nvPr/>
        </p:nvSpPr>
        <p:spPr>
          <a:xfrm>
            <a:off x="409643" y="4271005"/>
            <a:ext cx="42064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200" b="1" i="0" u="none" strike="noStrike" kern="1200" cap="none" spc="0" normalizeH="0" baseline="0" noProof="0" dirty="0">
                <a:ln>
                  <a:noFill/>
                </a:ln>
                <a:solidFill>
                  <a:prstClr val="white"/>
                </a:solidFill>
                <a:effectLst/>
                <a:uLnTx/>
                <a:uFillTx/>
                <a:latin typeface="Calibri" panose="020F0502020204030204"/>
                <a:ea typeface="Verdana" panose="020B0604030504040204" pitchFamily="34" charset="0"/>
                <a:cs typeface="ADLaM Display" panose="02010000000000000000" pitchFamily="2" charset="0"/>
              </a:rPr>
              <a:t>LÍNGUA PORTUGUESA</a:t>
            </a:r>
          </a:p>
        </p:txBody>
      </p:sp>
      <p:pic>
        <p:nvPicPr>
          <p:cNvPr id="2" name="Imagem 1" descr="Diagrama&#10;&#10;Descrição gerada automaticamente">
            <a:extLst>
              <a:ext uri="{FF2B5EF4-FFF2-40B4-BE49-F238E27FC236}">
                <a16:creationId xmlns:a16="http://schemas.microsoft.com/office/drawing/2014/main" id="{5B661F1F-4CE3-4D2C-D77C-F5E132864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CaixaDeTexto 8">
            <a:extLst>
              <a:ext uri="{FF2B5EF4-FFF2-40B4-BE49-F238E27FC236}">
                <a16:creationId xmlns:a16="http://schemas.microsoft.com/office/drawing/2014/main" id="{B47B392B-774F-B185-43AF-CE6F07653067}"/>
              </a:ext>
            </a:extLst>
          </p:cNvPr>
          <p:cNvSpPr txBox="1"/>
          <p:nvPr/>
        </p:nvSpPr>
        <p:spPr>
          <a:xfrm>
            <a:off x="353443" y="3260366"/>
            <a:ext cx="367374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4000" b="1" i="0" u="none" strike="noStrike" kern="1200" cap="none" spc="0" normalizeH="0" baseline="0" noProof="0" dirty="0">
                <a:ln>
                  <a:noFill/>
                </a:ln>
                <a:solidFill>
                  <a:prstClr val="white"/>
                </a:solidFill>
                <a:effectLst/>
                <a:uLnTx/>
                <a:uFillTx/>
                <a:latin typeface="Calibri" panose="020F0502020204030204"/>
                <a:ea typeface="Verdana" panose="020B0604030504040204" pitchFamily="34" charset="0"/>
                <a:cs typeface="ADLaM Display" panose="02010000000000000000" pitchFamily="2" charset="0"/>
              </a:rPr>
              <a:t>2ª SÉRIE</a:t>
            </a:r>
          </a:p>
        </p:txBody>
      </p:sp>
      <p:sp>
        <p:nvSpPr>
          <p:cNvPr id="10" name="CaixaDeTexto 9">
            <a:extLst>
              <a:ext uri="{FF2B5EF4-FFF2-40B4-BE49-F238E27FC236}">
                <a16:creationId xmlns:a16="http://schemas.microsoft.com/office/drawing/2014/main" id="{5BD67139-622B-8DD9-C138-F8B57640F4F2}"/>
              </a:ext>
            </a:extLst>
          </p:cNvPr>
          <p:cNvSpPr txBox="1"/>
          <p:nvPr/>
        </p:nvSpPr>
        <p:spPr>
          <a:xfrm>
            <a:off x="353443" y="4218412"/>
            <a:ext cx="42064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200" b="1" i="0" u="none" strike="noStrike" kern="1200" cap="none" spc="0" normalizeH="0" baseline="0" noProof="0" dirty="0">
                <a:ln>
                  <a:noFill/>
                </a:ln>
                <a:solidFill>
                  <a:prstClr val="white"/>
                </a:solidFill>
                <a:effectLst/>
                <a:uLnTx/>
                <a:uFillTx/>
                <a:latin typeface="Calibri" panose="020F0502020204030204"/>
                <a:ea typeface="Verdana" panose="020B0604030504040204" pitchFamily="34" charset="0"/>
                <a:cs typeface="ADLaM Display" panose="02010000000000000000" pitchFamily="2" charset="0"/>
              </a:rPr>
              <a:t>LÍNGUA PORTUGUESA</a:t>
            </a:r>
          </a:p>
        </p:txBody>
      </p:sp>
      <p:sp>
        <p:nvSpPr>
          <p:cNvPr id="11" name="CaixaDeTexto 10">
            <a:extLst>
              <a:ext uri="{FF2B5EF4-FFF2-40B4-BE49-F238E27FC236}">
                <a16:creationId xmlns:a16="http://schemas.microsoft.com/office/drawing/2014/main" id="{C93E93B8-070E-4BCF-FFCA-327053136AAD}"/>
              </a:ext>
            </a:extLst>
          </p:cNvPr>
          <p:cNvSpPr txBox="1"/>
          <p:nvPr/>
        </p:nvSpPr>
        <p:spPr>
          <a:xfrm>
            <a:off x="416196" y="5413825"/>
            <a:ext cx="43350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dirty="0">
                <a:solidFill>
                  <a:srgbClr val="ED7D31"/>
                </a:solidFill>
                <a:latin typeface="Calibri" panose="020F0502020204030204"/>
              </a:rPr>
              <a:t>1º BIMESTRE </a:t>
            </a:r>
            <a:r>
              <a:rPr kumimoji="0" lang="pt-BR" sz="2800" b="0" i="0" u="none" strike="noStrike" kern="1200" cap="none" spc="0" normalizeH="0" baseline="0" noProof="0" dirty="0">
                <a:ln>
                  <a:noFill/>
                </a:ln>
                <a:solidFill>
                  <a:srgbClr val="ED7D31"/>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476362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FD880772-93B6-E6F9-0188-4315E96C3A0A}"/>
              </a:ext>
            </a:extLst>
          </p:cNvPr>
          <p:cNvSpPr txBox="1"/>
          <p:nvPr/>
        </p:nvSpPr>
        <p:spPr>
          <a:xfrm>
            <a:off x="349624" y="974784"/>
            <a:ext cx="11510682" cy="4493538"/>
          </a:xfrm>
          <a:prstGeom prst="rect">
            <a:avLst/>
          </a:prstGeom>
          <a:noFill/>
        </p:spPr>
        <p:txBody>
          <a:bodyPr wrap="square">
            <a:spAutoFit/>
          </a:bodyPr>
          <a:lstStyle/>
          <a:p>
            <a:pPr algn="just"/>
            <a:r>
              <a:rPr lang="pt-BR" sz="2300" dirty="0">
                <a:latin typeface="Arial Narrow" panose="020B0606020202030204" pitchFamily="34" charset="0"/>
              </a:rPr>
              <a:t> “Aqui desenvolvemos atividades em plataformas que promovem o raciocínio lógico e linguagem de programação, construção e programação de robôs que promovem habilidades que podem ser aplicadas em qualquer situação de vida do indivíduo”, explica a professora. Segundo ela, essas habilidades “desenvolvem o raciocínio estruturado para a resolução de problemas, pensar diferente, encontrar melhorias, tudo isso somado a competências socioemocionais para o desenvolvimento do trabalho em grupo, efetividade em comunicação, resiliência e criatividade”.</a:t>
            </a:r>
          </a:p>
          <a:p>
            <a:pPr algn="just"/>
            <a:r>
              <a:rPr lang="pt-BR" sz="2300" dirty="0">
                <a:latin typeface="Arial Narrow" panose="020B0606020202030204" pitchFamily="34" charset="0"/>
              </a:rPr>
              <a:t>        Na visão do professor da escola SESI SENAI Parangaba Raphael Freitas, a robótica tem uma vasta área de atuação para os estudantes que a buscam. “Trabalhamos muito com eles, além de toda a tecnologia que existe envolvendo robôs, a área de programação e de engenharia. Em algumas atividades, é preciso que o robô seja autônomo, por isso é necessário programá-lo para que ele execute a missão requerida”, explica.</a:t>
            </a:r>
          </a:p>
          <a:p>
            <a:pPr algn="just"/>
            <a:r>
              <a:rPr lang="pt-BR" sz="2300" dirty="0">
                <a:latin typeface="Arial Narrow" panose="020B0606020202030204" pitchFamily="34" charset="0"/>
              </a:rPr>
              <a:t>        [...]</a:t>
            </a:r>
          </a:p>
          <a:p>
            <a:pPr algn="r"/>
            <a:r>
              <a:rPr lang="pt-BR" sz="1000" dirty="0">
                <a:latin typeface="Arial Narrow" panose="020B0606020202030204" pitchFamily="34" charset="0"/>
              </a:rPr>
              <a:t>Disponível em: https://g1.globo.com/ce/ceara/especial-publicitario/fiec-federacao-das-industrias-do-estado-do-ceara/a-</a:t>
            </a:r>
            <a:r>
              <a:rPr lang="pt-BR" sz="1000" dirty="0" err="1">
                <a:latin typeface="Arial Narrow" panose="020B0606020202030204" pitchFamily="34" charset="0"/>
              </a:rPr>
              <a:t>industria</a:t>
            </a:r>
            <a:r>
              <a:rPr lang="pt-BR" sz="1000" dirty="0">
                <a:latin typeface="Arial Narrow" panose="020B0606020202030204" pitchFamily="34" charset="0"/>
              </a:rPr>
              <a:t>-em-foco/noticia/2022/09/30/</a:t>
            </a:r>
            <a:r>
              <a:rPr lang="pt-BR" sz="1000" dirty="0" err="1">
                <a:latin typeface="Arial Narrow" panose="020B0606020202030204" pitchFamily="34" charset="0"/>
              </a:rPr>
              <a:t>robotica</a:t>
            </a:r>
            <a:r>
              <a:rPr lang="pt-BR" sz="1000" dirty="0">
                <a:latin typeface="Arial Narrow" panose="020B0606020202030204" pitchFamily="34" charset="0"/>
              </a:rPr>
              <a:t>-. Acesso em: 20 de set. 2024.</a:t>
            </a:r>
            <a:endParaRPr lang="pt-BR" sz="2300" dirty="0">
              <a:latin typeface="Arial Narrow" panose="020B0606020202030204" pitchFamily="34" charset="0"/>
            </a:endParaRPr>
          </a:p>
        </p:txBody>
      </p:sp>
    </p:spTree>
    <p:extLst>
      <p:ext uri="{BB962C8B-B14F-4D97-AF65-F5344CB8AC3E}">
        <p14:creationId xmlns:p14="http://schemas.microsoft.com/office/powerpoint/2010/main" val="488144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9CFF862-93D2-A29C-BA3B-B025E6BF0FAA}"/>
              </a:ext>
            </a:extLst>
          </p:cNvPr>
          <p:cNvSpPr txBox="1"/>
          <p:nvPr/>
        </p:nvSpPr>
        <p:spPr>
          <a:xfrm>
            <a:off x="313765" y="724619"/>
            <a:ext cx="11537576" cy="4339650"/>
          </a:xfrm>
          <a:prstGeom prst="rect">
            <a:avLst/>
          </a:prstGeom>
          <a:noFill/>
        </p:spPr>
        <p:txBody>
          <a:bodyPr wrap="square" rtlCol="0">
            <a:spAutoFit/>
          </a:bodyPr>
          <a:lstStyle/>
          <a:p>
            <a:pPr algn="just"/>
            <a:r>
              <a:rPr lang="pt-BR" sz="2300" b="1" dirty="0">
                <a:latin typeface="Arial Narrow" panose="020B0606020202030204" pitchFamily="34" charset="0"/>
              </a:rPr>
              <a:t>2</a:t>
            </a:r>
            <a:r>
              <a:rPr lang="pt-BR" sz="2300" dirty="0">
                <a:latin typeface="Arial Narrow" panose="020B0606020202030204" pitchFamily="34" charset="0"/>
              </a:rPr>
              <a:t>. Os meios de comunicação são ferramentas que possibilitam a comunicação entre as pessoas por meio da transferência de informações. Assim sendo, em qual meio de comunicação esses textos foram publicados?</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3</a:t>
            </a:r>
            <a:r>
              <a:rPr lang="pt-BR" sz="2300" dirty="0">
                <a:latin typeface="Arial Narrow" panose="020B0606020202030204" pitchFamily="34" charset="0"/>
              </a:rPr>
              <a:t>. Qual o gênero do texto I e do II? Justifique sua resposta.</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4</a:t>
            </a:r>
            <a:r>
              <a:rPr lang="pt-BR" sz="2300" dirty="0">
                <a:latin typeface="Arial Narrow" panose="020B0606020202030204" pitchFamily="34" charset="0"/>
              </a:rPr>
              <a:t>. "A reportagem apresenta fatos, personagens reais, ideias ou informações importantes. Ela é resultado da investigação e análise jornalística. O objetivo é trazer novidades sobre a realidade para o leitor ou receptor do texto. Portanto, ela não está fundada na imaginação ou ficção, mas sim em acontecimentos fatuais veiculados em notícias. Desse modo, as reportagens geralmente apresentam um evento motivador ou uma questão motivadora para a discussão do assunto por elas tratado. Qual foi o evento motivador da reportagem lida?</a:t>
            </a:r>
          </a:p>
        </p:txBody>
      </p:sp>
    </p:spTree>
    <p:extLst>
      <p:ext uri="{BB962C8B-B14F-4D97-AF65-F5344CB8AC3E}">
        <p14:creationId xmlns:p14="http://schemas.microsoft.com/office/powerpoint/2010/main" val="350044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9F9A86-E7E3-D864-22B0-AC67D382A028}"/>
              </a:ext>
            </a:extLst>
          </p:cNvPr>
          <p:cNvSpPr txBox="1"/>
          <p:nvPr/>
        </p:nvSpPr>
        <p:spPr>
          <a:xfrm>
            <a:off x="349624" y="750498"/>
            <a:ext cx="11483788" cy="4139595"/>
          </a:xfrm>
          <a:prstGeom prst="rect">
            <a:avLst/>
          </a:prstGeom>
          <a:noFill/>
        </p:spPr>
        <p:txBody>
          <a:bodyPr wrap="square">
            <a:spAutoFit/>
          </a:bodyPr>
          <a:lstStyle/>
          <a:p>
            <a:pPr algn="just"/>
            <a:r>
              <a:rPr lang="pt-BR" sz="2300" b="1" dirty="0">
                <a:latin typeface="Arial Narrow" panose="020B0606020202030204" pitchFamily="34" charset="0"/>
              </a:rPr>
              <a:t>5</a:t>
            </a:r>
            <a:r>
              <a:rPr lang="pt-BR" sz="2300" dirty="0">
                <a:latin typeface="Arial Narrow" panose="020B0606020202030204" pitchFamily="34" charset="0"/>
              </a:rPr>
              <a:t>. Associe corretamente:</a:t>
            </a:r>
          </a:p>
          <a:p>
            <a:pPr marL="457200" indent="-457200" algn="ctr">
              <a:buAutoNum type="arabicPeriod"/>
            </a:pPr>
            <a:r>
              <a:rPr lang="pt-BR" sz="2300" dirty="0">
                <a:latin typeface="Arial Narrow" panose="020B0606020202030204" pitchFamily="34" charset="0"/>
              </a:rPr>
              <a:t>Fato.                   2. Opinião.</a:t>
            </a:r>
          </a:p>
          <a:p>
            <a:pPr algn="ctr"/>
            <a:endParaRPr lang="pt-BR" sz="1000" dirty="0">
              <a:latin typeface="Arial Narrow" panose="020B0606020202030204" pitchFamily="34" charset="0"/>
            </a:endParaRPr>
          </a:p>
          <a:p>
            <a:pPr algn="just"/>
            <a:r>
              <a:rPr lang="pt-BR" sz="2300" dirty="0">
                <a:latin typeface="Arial Narrow" panose="020B0606020202030204" pitchFamily="34" charset="0"/>
              </a:rPr>
              <a:t>(  ) “O prêmio representa a equipe inspiradora que foi bem em todas as áreas, então é o prêmio mais importante da competição. Estamos muito felizes!”,...</a:t>
            </a:r>
          </a:p>
          <a:p>
            <a:pPr algn="just"/>
            <a:r>
              <a:rPr lang="pt-BR" sz="2300" dirty="0">
                <a:latin typeface="Arial Narrow" panose="020B0606020202030204" pitchFamily="34" charset="0"/>
              </a:rPr>
              <a:t>(  ) “A delegação brasileira do Campeonato Mundial de Robótica recebeu neste sábado (20) nove prêmios, entre eles o de melhor projeto da competição.”</a:t>
            </a:r>
          </a:p>
          <a:p>
            <a:pPr algn="just"/>
            <a:r>
              <a:rPr lang="pt-BR" sz="2300" dirty="0">
                <a:latin typeface="Arial Narrow" panose="020B0606020202030204" pitchFamily="34" charset="0"/>
              </a:rPr>
              <a:t>(  ) “desenvolvem o raciocínio estruturado para a resolução de problemas, pensar diferente, encontrar melhorias, tudo isso somado a competências socioemocionais para o desenvolvimento do trabalho em grupo, efetividade em comunicação, resiliência e criatividade”.</a:t>
            </a:r>
          </a:p>
          <a:p>
            <a:pPr algn="just"/>
            <a:r>
              <a:rPr lang="pt-BR" sz="2300" dirty="0">
                <a:latin typeface="Arial Narrow" panose="020B0606020202030204" pitchFamily="34" charset="0"/>
              </a:rPr>
              <a:t>(  ) “A robótica é uma atividade educacional baseada na metodologia </a:t>
            </a:r>
            <a:r>
              <a:rPr lang="pt-BR" sz="2300" dirty="0" err="1">
                <a:latin typeface="Arial Narrow" panose="020B0606020202030204" pitchFamily="34" charset="0"/>
              </a:rPr>
              <a:t>Steam</a:t>
            </a:r>
            <a:r>
              <a:rPr lang="pt-BR" sz="2300" dirty="0">
                <a:latin typeface="Arial Narrow" panose="020B0606020202030204" pitchFamily="34" charset="0"/>
              </a:rPr>
              <a:t> (sigla em inglês para Ciências, Tecnologia, Engenharia, Artes/Design e Matemática).”</a:t>
            </a:r>
          </a:p>
        </p:txBody>
      </p:sp>
    </p:spTree>
    <p:extLst>
      <p:ext uri="{BB962C8B-B14F-4D97-AF65-F5344CB8AC3E}">
        <p14:creationId xmlns:p14="http://schemas.microsoft.com/office/powerpoint/2010/main" val="142084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0BB7D-FC66-B7FF-4385-38DB27AD0546}"/>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1E6EE108-41E9-F51E-B7D5-7A1959EB9710}"/>
              </a:ext>
            </a:extLst>
          </p:cNvPr>
          <p:cNvSpPr txBox="1"/>
          <p:nvPr/>
        </p:nvSpPr>
        <p:spPr>
          <a:xfrm>
            <a:off x="349624" y="750498"/>
            <a:ext cx="11483788" cy="1862048"/>
          </a:xfrm>
          <a:prstGeom prst="rect">
            <a:avLst/>
          </a:prstGeom>
          <a:noFill/>
        </p:spPr>
        <p:txBody>
          <a:bodyPr wrap="square">
            <a:spAutoFit/>
          </a:bodyPr>
          <a:lstStyle/>
          <a:p>
            <a:pPr algn="just"/>
            <a:r>
              <a:rPr lang="pt-BR" sz="2300" b="1" dirty="0">
                <a:latin typeface="Arial Narrow" panose="020B0606020202030204" pitchFamily="34" charset="0"/>
              </a:rPr>
              <a:t>6</a:t>
            </a:r>
            <a:r>
              <a:rPr lang="pt-BR" sz="2300" dirty="0">
                <a:latin typeface="Arial Narrow" panose="020B0606020202030204" pitchFamily="34" charset="0"/>
              </a:rPr>
              <a:t>. A seguir, encontram-se duas descrições. Leia-as com atenção. Em seguida, com base na leitura da reportagem “Robótica educacional desenvolve habilidades para além do aprendizado teórico em sala de aula” e da notícia “Equipe brasileira fica em primeiro lugar no Campeonato Mundial de Robótica” e na análise de suas formas composicionais, indique qual descrição se relaciona ao gênero reportagem e qual se relaciona ao gênero notícia, justificando sua resposta.</a:t>
            </a:r>
          </a:p>
        </p:txBody>
      </p:sp>
      <p:graphicFrame>
        <p:nvGraphicFramePr>
          <p:cNvPr id="4" name="Tabela 3">
            <a:extLst>
              <a:ext uri="{FF2B5EF4-FFF2-40B4-BE49-F238E27FC236}">
                <a16:creationId xmlns:a16="http://schemas.microsoft.com/office/drawing/2014/main" id="{3BAB4051-7B47-5BC6-D8AD-1611C54A9D7A}"/>
              </a:ext>
            </a:extLst>
          </p:cNvPr>
          <p:cNvGraphicFramePr>
            <a:graphicFrameLocks noGrp="1"/>
          </p:cNvGraphicFramePr>
          <p:nvPr>
            <p:extLst>
              <p:ext uri="{D42A27DB-BD31-4B8C-83A1-F6EECF244321}">
                <p14:modId xmlns:p14="http://schemas.microsoft.com/office/powerpoint/2010/main" val="3652650903"/>
              </p:ext>
            </p:extLst>
          </p:nvPr>
        </p:nvGraphicFramePr>
        <p:xfrm>
          <a:off x="349624" y="2773213"/>
          <a:ext cx="11483788" cy="1173671"/>
        </p:xfrm>
        <a:graphic>
          <a:graphicData uri="http://schemas.openxmlformats.org/drawingml/2006/table">
            <a:tbl>
              <a:tblPr firstRow="1" firstCol="1" bandRow="1">
                <a:tableStyleId>{5C22544A-7EE6-4342-B048-85BDC9FD1C3A}</a:tableStyleId>
              </a:tblPr>
              <a:tblGrid>
                <a:gridCol w="11483788">
                  <a:extLst>
                    <a:ext uri="{9D8B030D-6E8A-4147-A177-3AD203B41FA5}">
                      <a16:colId xmlns:a16="http://schemas.microsoft.com/office/drawing/2014/main" val="3040974347"/>
                    </a:ext>
                  </a:extLst>
                </a:gridCol>
              </a:tblGrid>
              <a:tr h="0">
                <a:tc>
                  <a:txBody>
                    <a:bodyPr/>
                    <a:lstStyle/>
                    <a:p>
                      <a:pPr marL="90170" algn="just">
                        <a:lnSpc>
                          <a:spcPct val="115000"/>
                        </a:lnSpc>
                        <a:spcAft>
                          <a:spcPts val="800"/>
                        </a:spcAft>
                      </a:pPr>
                      <a:r>
                        <a:rPr lang="pt-BR" sz="2300" b="0" kern="100" dirty="0">
                          <a:solidFill>
                            <a:schemeClr val="tx1"/>
                          </a:solidFill>
                          <a:effectLst/>
                          <a:latin typeface="Arial Narrow" panose="020B0606020202030204" pitchFamily="34" charset="0"/>
                        </a:rPr>
                        <a:t>Tem por objetivo informar, expor um fato, ao mesmo tempo em que o interpreta por meio da análise e opinião de especialistas sobre o assunto discutido. Além disso, por meio das interpretações, há a intenção de fornecer ao leitor informações para se fazer uma reflexão acerca do assunto. </a:t>
                      </a:r>
                      <a:endParaRPr lang="pt-BR" sz="23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930297676"/>
                  </a:ext>
                </a:extLst>
              </a:tr>
            </a:tbl>
          </a:graphicData>
        </a:graphic>
      </p:graphicFrame>
      <p:graphicFrame>
        <p:nvGraphicFramePr>
          <p:cNvPr id="5" name="Tabela 4">
            <a:extLst>
              <a:ext uri="{FF2B5EF4-FFF2-40B4-BE49-F238E27FC236}">
                <a16:creationId xmlns:a16="http://schemas.microsoft.com/office/drawing/2014/main" id="{45EC8E21-8BDB-0F45-1792-ED96FEB26FF5}"/>
              </a:ext>
            </a:extLst>
          </p:cNvPr>
          <p:cNvGraphicFramePr>
            <a:graphicFrameLocks noGrp="1"/>
          </p:cNvGraphicFramePr>
          <p:nvPr>
            <p:extLst>
              <p:ext uri="{D42A27DB-BD31-4B8C-83A1-F6EECF244321}">
                <p14:modId xmlns:p14="http://schemas.microsoft.com/office/powerpoint/2010/main" val="3067542302"/>
              </p:ext>
            </p:extLst>
          </p:nvPr>
        </p:nvGraphicFramePr>
        <p:xfrm>
          <a:off x="349623" y="4145823"/>
          <a:ext cx="11483787" cy="770573"/>
        </p:xfrm>
        <a:graphic>
          <a:graphicData uri="http://schemas.openxmlformats.org/drawingml/2006/table">
            <a:tbl>
              <a:tblPr firstRow="1" firstCol="1" bandRow="1">
                <a:tableStyleId>{5C22544A-7EE6-4342-B048-85BDC9FD1C3A}</a:tableStyleId>
              </a:tblPr>
              <a:tblGrid>
                <a:gridCol w="11483787">
                  <a:extLst>
                    <a:ext uri="{9D8B030D-6E8A-4147-A177-3AD203B41FA5}">
                      <a16:colId xmlns:a16="http://schemas.microsoft.com/office/drawing/2014/main" val="1080997354"/>
                    </a:ext>
                  </a:extLst>
                </a:gridCol>
              </a:tblGrid>
              <a:tr h="0">
                <a:tc>
                  <a:txBody>
                    <a:bodyPr/>
                    <a:lstStyle/>
                    <a:p>
                      <a:pPr algn="just">
                        <a:lnSpc>
                          <a:spcPct val="115000"/>
                        </a:lnSpc>
                        <a:spcAft>
                          <a:spcPts val="800"/>
                        </a:spcAft>
                      </a:pPr>
                      <a:r>
                        <a:rPr lang="pt-BR" sz="2300" b="0" kern="100" dirty="0">
                          <a:solidFill>
                            <a:schemeClr val="tx1"/>
                          </a:solidFill>
                          <a:effectLst/>
                          <a:latin typeface="Arial Narrow" panose="020B0606020202030204" pitchFamily="34" charset="0"/>
                        </a:rPr>
                        <a:t>Tem por objetivo informar por meio do relato de um fato de relevância social, mas faz isso sem opinar sobre ele. </a:t>
                      </a:r>
                      <a:endParaRPr lang="pt-BR" sz="23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127215322"/>
                  </a:ext>
                </a:extLst>
              </a:tr>
            </a:tbl>
          </a:graphicData>
        </a:graphic>
      </p:graphicFrame>
    </p:spTree>
    <p:extLst>
      <p:ext uri="{BB962C8B-B14F-4D97-AF65-F5344CB8AC3E}">
        <p14:creationId xmlns:p14="http://schemas.microsoft.com/office/powerpoint/2010/main" val="299083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1F718FCB-FBA6-4D4C-CC3A-651E52B3D693}"/>
              </a:ext>
            </a:extLst>
          </p:cNvPr>
          <p:cNvSpPr txBox="1"/>
          <p:nvPr/>
        </p:nvSpPr>
        <p:spPr>
          <a:xfrm>
            <a:off x="367554" y="733147"/>
            <a:ext cx="11483787" cy="4847481"/>
          </a:xfrm>
          <a:prstGeom prst="rect">
            <a:avLst/>
          </a:prstGeom>
          <a:noFill/>
        </p:spPr>
        <p:txBody>
          <a:bodyPr wrap="square" rtlCol="0">
            <a:spAutoFit/>
          </a:bodyPr>
          <a:lstStyle/>
          <a:p>
            <a:pPr algn="just"/>
            <a:r>
              <a:rPr lang="pt-BR" sz="2300" b="1" dirty="0">
                <a:latin typeface="Arial Narrow" panose="020B0606020202030204" pitchFamily="34" charset="0"/>
              </a:rPr>
              <a:t>7</a:t>
            </a:r>
            <a:r>
              <a:rPr lang="pt-BR" sz="2300" dirty="0">
                <a:latin typeface="Arial Narrow" panose="020B0606020202030204" pitchFamily="34" charset="0"/>
              </a:rPr>
              <a:t>. Conectivo é uma palavra, ou expressão, que liga palavras ou orações. O uso dos conectivos nos permite organizar as ideias do nosso texto. Esse papel é desempenhado, sobretudo, pelas conjunções, palavras invariáveis usadas para ligar os termos e orações em um período. Além disso, alguns advérbios e pronomes também podem exercer essa função. Identifique os conectivos presentes em cada trecho e indique a ideia expressa por ele.</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“...é natural que a inovação e a solução tecnológica também façam parte da rotina de estudos dos alunos. “</a:t>
            </a:r>
          </a:p>
          <a:p>
            <a:pPr algn="just"/>
            <a:endParaRPr lang="pt-BR" sz="2300" dirty="0">
              <a:latin typeface="Arial Narrow" panose="020B0606020202030204" pitchFamily="34" charset="0"/>
            </a:endParaRPr>
          </a:p>
          <a:p>
            <a:pPr algn="just"/>
            <a:r>
              <a:rPr lang="pt-BR" sz="2300" dirty="0">
                <a:latin typeface="Arial Narrow" panose="020B0606020202030204" pitchFamily="34" charset="0"/>
              </a:rPr>
              <a:t>b) “Além de ser um contato inicial com programação,”</a:t>
            </a:r>
          </a:p>
          <a:p>
            <a:pPr algn="just"/>
            <a:endParaRPr lang="pt-BR" sz="2300" dirty="0">
              <a:latin typeface="Arial Narrow" panose="020B0606020202030204" pitchFamily="34" charset="0"/>
            </a:endParaRPr>
          </a:p>
          <a:p>
            <a:pPr algn="just"/>
            <a:r>
              <a:rPr lang="pt-BR" sz="2300" dirty="0">
                <a:latin typeface="Arial Narrow" panose="020B0606020202030204" pitchFamily="34" charset="0"/>
              </a:rPr>
              <a:t>c) “...conforme os alunos avançam nas modalidades, eles vivenciam desafios de gestão e de trabalho”...</a:t>
            </a:r>
          </a:p>
          <a:p>
            <a:pPr algn="just"/>
            <a:endParaRPr lang="pt-BR" sz="2300" dirty="0">
              <a:latin typeface="Arial Narrow" panose="020B0606020202030204" pitchFamily="34" charset="0"/>
            </a:endParaRPr>
          </a:p>
          <a:p>
            <a:pPr algn="just"/>
            <a:r>
              <a:rPr lang="pt-BR" sz="2300" dirty="0">
                <a:latin typeface="Arial Narrow" panose="020B0606020202030204" pitchFamily="34" charset="0"/>
              </a:rPr>
              <a:t>d) “Segundo ela, essas habilidades ) “desenvolvem o raciocínio estruturado...”</a:t>
            </a:r>
          </a:p>
        </p:txBody>
      </p:sp>
    </p:spTree>
    <p:extLst>
      <p:ext uri="{BB962C8B-B14F-4D97-AF65-F5344CB8AC3E}">
        <p14:creationId xmlns:p14="http://schemas.microsoft.com/office/powerpoint/2010/main" val="734538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47AA023-0C57-76DC-29AC-7646EDD9C97A}"/>
              </a:ext>
            </a:extLst>
          </p:cNvPr>
          <p:cNvSpPr txBox="1"/>
          <p:nvPr/>
        </p:nvSpPr>
        <p:spPr>
          <a:xfrm>
            <a:off x="345140" y="1214536"/>
            <a:ext cx="11501717" cy="461665"/>
          </a:xfrm>
          <a:prstGeom prst="rect">
            <a:avLst/>
          </a:prstGeom>
          <a:noFill/>
        </p:spPr>
        <p:txBody>
          <a:bodyPr wrap="square">
            <a:spAutoFit/>
          </a:bodyPr>
          <a:lstStyle/>
          <a:p>
            <a:r>
              <a:rPr lang="pt-BR" sz="2400" b="1" dirty="0">
                <a:latin typeface="Arial Narrow" panose="020B0606020202030204" pitchFamily="34" charset="0"/>
              </a:rPr>
              <a:t>Ampliando os conhecimentos</a:t>
            </a:r>
          </a:p>
        </p:txBody>
      </p:sp>
      <p:graphicFrame>
        <p:nvGraphicFramePr>
          <p:cNvPr id="2" name="Tabela 1">
            <a:extLst>
              <a:ext uri="{FF2B5EF4-FFF2-40B4-BE49-F238E27FC236}">
                <a16:creationId xmlns:a16="http://schemas.microsoft.com/office/drawing/2014/main" id="{3E682D66-0D5F-D487-D888-4776FE42255C}"/>
              </a:ext>
            </a:extLst>
          </p:cNvPr>
          <p:cNvGraphicFramePr>
            <a:graphicFrameLocks noGrp="1"/>
          </p:cNvGraphicFramePr>
          <p:nvPr>
            <p:extLst>
              <p:ext uri="{D42A27DB-BD31-4B8C-83A1-F6EECF244321}">
                <p14:modId xmlns:p14="http://schemas.microsoft.com/office/powerpoint/2010/main" val="1736927895"/>
              </p:ext>
            </p:extLst>
          </p:nvPr>
        </p:nvGraphicFramePr>
        <p:xfrm>
          <a:off x="345140" y="843335"/>
          <a:ext cx="11501717" cy="346697"/>
        </p:xfrm>
        <a:graphic>
          <a:graphicData uri="http://schemas.openxmlformats.org/drawingml/2006/table">
            <a:tbl>
              <a:tblPr firstRow="1" firstCol="1" bandRow="1"/>
              <a:tblGrid>
                <a:gridCol w="11501717">
                  <a:extLst>
                    <a:ext uri="{9D8B030D-6E8A-4147-A177-3AD203B41FA5}">
                      <a16:colId xmlns:a16="http://schemas.microsoft.com/office/drawing/2014/main" val="1169158245"/>
                    </a:ext>
                  </a:extLst>
                </a:gridCol>
              </a:tblGrid>
              <a:tr h="346697">
                <a:tc>
                  <a:txBody>
                    <a:bodyPr/>
                    <a:lstStyle/>
                    <a:p>
                      <a:pPr algn="ctr">
                        <a:lnSpc>
                          <a:spcPct val="115000"/>
                        </a:lnSpc>
                        <a:spcAft>
                          <a:spcPts val="800"/>
                        </a:spcAft>
                      </a:pPr>
                      <a:r>
                        <a:rPr lang="pt-BR" sz="2000" b="1" kern="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GRUPO DE ATIVIDADES 2</a:t>
                      </a:r>
                      <a:endParaRPr lang="pt-B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667424576"/>
                  </a:ext>
                </a:extLst>
              </a:tr>
            </a:tbl>
          </a:graphicData>
        </a:graphic>
      </p:graphicFrame>
      <p:sp>
        <p:nvSpPr>
          <p:cNvPr id="3" name="CaixaDeTexto 2">
            <a:extLst>
              <a:ext uri="{FF2B5EF4-FFF2-40B4-BE49-F238E27FC236}">
                <a16:creationId xmlns:a16="http://schemas.microsoft.com/office/drawing/2014/main" id="{423C9316-3603-A6AB-F370-31DC6562CD58}"/>
              </a:ext>
            </a:extLst>
          </p:cNvPr>
          <p:cNvSpPr txBox="1"/>
          <p:nvPr/>
        </p:nvSpPr>
        <p:spPr>
          <a:xfrm>
            <a:off x="345141" y="1776966"/>
            <a:ext cx="11501717" cy="1508105"/>
          </a:xfrm>
          <a:prstGeom prst="rect">
            <a:avLst/>
          </a:prstGeom>
          <a:solidFill>
            <a:schemeClr val="accent1">
              <a:lumMod val="20000"/>
              <a:lumOff val="80000"/>
            </a:schemeClr>
          </a:solidFill>
          <a:ln w="28575">
            <a:solidFill>
              <a:schemeClr val="accent1">
                <a:lumMod val="50000"/>
              </a:schemeClr>
            </a:solidFill>
          </a:ln>
        </p:spPr>
        <p:txBody>
          <a:bodyPr wrap="square" rtlCol="0">
            <a:spAutoFit/>
          </a:bodyPr>
          <a:lstStyle/>
          <a:p>
            <a:pPr algn="just"/>
            <a:r>
              <a:rPr lang="pt-BR" sz="2300" b="1" dirty="0">
                <a:solidFill>
                  <a:schemeClr val="accent1">
                    <a:lumMod val="50000"/>
                  </a:schemeClr>
                </a:solidFill>
                <a:latin typeface="Arial Narrow" panose="020B0606020202030204" pitchFamily="34" charset="0"/>
              </a:rPr>
              <a:t>        Estudante, a reportagem é o gênero textual que apresenta informações detalhadas sobre temas específicas(os) e/ou assuntos de grande relevância, baseadas na observação e na análise direta de fatos e de dados relacionados. Vamos continuar aprendendo um pouco mais sobre esse gênero lendo o restante da reportagem iniciada anteriormente. Vamos nessa????</a:t>
            </a:r>
          </a:p>
        </p:txBody>
      </p:sp>
      <p:sp>
        <p:nvSpPr>
          <p:cNvPr id="7" name="CaixaDeTexto 6">
            <a:extLst>
              <a:ext uri="{FF2B5EF4-FFF2-40B4-BE49-F238E27FC236}">
                <a16:creationId xmlns:a16="http://schemas.microsoft.com/office/drawing/2014/main" id="{77F2BB57-0CB6-7AFE-83CC-349999D780E4}"/>
              </a:ext>
            </a:extLst>
          </p:cNvPr>
          <p:cNvSpPr txBox="1"/>
          <p:nvPr/>
        </p:nvSpPr>
        <p:spPr>
          <a:xfrm>
            <a:off x="345140" y="3572930"/>
            <a:ext cx="11501717" cy="2569934"/>
          </a:xfrm>
          <a:prstGeom prst="rect">
            <a:avLst/>
          </a:prstGeom>
          <a:noFill/>
        </p:spPr>
        <p:txBody>
          <a:bodyPr wrap="square" rtlCol="0">
            <a:spAutoFit/>
          </a:bodyPr>
          <a:lstStyle/>
          <a:p>
            <a:pPr algn="just"/>
            <a:r>
              <a:rPr lang="pt-BR" sz="2300" dirty="0">
                <a:latin typeface="Arial Narrow" panose="020B0606020202030204" pitchFamily="34" charset="0"/>
              </a:rPr>
              <a:t>Leia o texto.</a:t>
            </a:r>
          </a:p>
          <a:p>
            <a:pPr algn="just"/>
            <a:r>
              <a:rPr lang="pt-BR" sz="2300" b="1" dirty="0">
                <a:latin typeface="Arial Narrow" panose="020B0606020202030204" pitchFamily="34" charset="0"/>
              </a:rPr>
              <a:t>Texto III (Continuação do texto II)</a:t>
            </a:r>
          </a:p>
          <a:p>
            <a:pPr algn="just"/>
            <a:r>
              <a:rPr lang="pt-BR" sz="2300" dirty="0">
                <a:latin typeface="Arial Narrow" panose="020B0606020202030204" pitchFamily="34" charset="0"/>
              </a:rPr>
              <a:t>        [...] Conforme Freitas, todo o processo de desenvolvimento dessas soluções também auxilia no fortalecimento do trabalho em equipe, em decorrência da necessidade da ajuda entre os alunos para que a inovação seja capaz de resolver um problema que foi apresentado. “Essa habilidade ajuda em seleções no mercado de trabalho, pois já há esse contato e essa vivência em equipe, além das contribuições da própria formação tecnológica, que trabalha várias áreas da vida estudantil”, argumenta.</a:t>
            </a:r>
          </a:p>
        </p:txBody>
      </p:sp>
    </p:spTree>
    <p:extLst>
      <p:ext uri="{BB962C8B-B14F-4D97-AF65-F5344CB8AC3E}">
        <p14:creationId xmlns:p14="http://schemas.microsoft.com/office/powerpoint/2010/main" val="3945753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6E9235F6-2D9F-AA5F-E612-A72246ECA80A}"/>
              </a:ext>
            </a:extLst>
          </p:cNvPr>
          <p:cNvSpPr txBox="1"/>
          <p:nvPr/>
        </p:nvSpPr>
        <p:spPr>
          <a:xfrm>
            <a:off x="349624" y="759125"/>
            <a:ext cx="11501718" cy="5755422"/>
          </a:xfrm>
          <a:prstGeom prst="rect">
            <a:avLst/>
          </a:prstGeom>
          <a:noFill/>
        </p:spPr>
        <p:txBody>
          <a:bodyPr wrap="square" rtlCol="0">
            <a:spAutoFit/>
          </a:bodyPr>
          <a:lstStyle/>
          <a:p>
            <a:pPr algn="just"/>
            <a:r>
              <a:rPr lang="pt-BR" sz="2300" b="1" dirty="0">
                <a:latin typeface="Arial Narrow" panose="020B0606020202030204" pitchFamily="34" charset="0"/>
              </a:rPr>
              <a:t>Competição em torneios</a:t>
            </a:r>
          </a:p>
          <a:p>
            <a:pPr algn="just"/>
            <a:r>
              <a:rPr lang="pt-BR" sz="2300" dirty="0">
                <a:latin typeface="Arial Narrow" panose="020B0606020202030204" pitchFamily="34" charset="0"/>
              </a:rPr>
              <a:t>        Com o intuito de contribuir ainda mais com o crescimento profissional e acadêmico dos estudantes, o SESI também promove a formação de equipes de competição. O professor Raphael Freitas é técnico de uma das modalidades que disputam em torneios nacionais e internacionais. Segundo ele, a instituição cria esses grupos e convida os estudantes por meio de um edital para seleção dos seus integrantes. Os interessados em participar desses grupos fazem a preparação para competições no contraturno e devem resolver missões e situações-problema sugeridas. </a:t>
            </a:r>
          </a:p>
          <a:p>
            <a:pPr algn="just"/>
            <a:r>
              <a:rPr lang="pt-BR" sz="2300" dirty="0">
                <a:latin typeface="Arial Narrow" panose="020B0606020202030204" pitchFamily="34" charset="0"/>
              </a:rPr>
              <a:t>        Em agosto deste ano, a equipe de estudantes da escola SESI SENAI da Parangaba foi até o Rio de Janeiro para participar de uma competição internacional de robótica. O Festival Internacional SESI de Robótica 2022 reuniu quase mil estudantes de 37 países. O grupo cearense ficou em 8º lugar no ranking nacional, que reúne integrantes de equipes de estados brasileiros, e se prepara para o torneio nacional que será realizado em março de 2023, em São Paulo.</a:t>
            </a:r>
          </a:p>
          <a:p>
            <a:pPr algn="just"/>
            <a:r>
              <a:rPr lang="pt-BR" sz="2300" dirty="0">
                <a:latin typeface="Arial Narrow" panose="020B0606020202030204" pitchFamily="34" charset="0"/>
              </a:rPr>
              <a:t>        Pedro Henrique, de 15 anos, é um dos alunos da escola SESI SENAI na Parangaba, em Fortaleza, que participa de torneios de robótica educacional. Na escola pública em que estudou até o 8º ano do ensino fundamental, o jovem não tinha ouvido falar sobre a disciplina; agora, no 1º ano do ensino médio, a prática</a:t>
            </a:r>
          </a:p>
        </p:txBody>
      </p:sp>
    </p:spTree>
    <p:extLst>
      <p:ext uri="{BB962C8B-B14F-4D97-AF65-F5344CB8AC3E}">
        <p14:creationId xmlns:p14="http://schemas.microsoft.com/office/powerpoint/2010/main" val="360611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713EC66-9194-E43D-A557-387E8F48B8B4}"/>
              </a:ext>
            </a:extLst>
          </p:cNvPr>
          <p:cNvSpPr txBox="1"/>
          <p:nvPr/>
        </p:nvSpPr>
        <p:spPr>
          <a:xfrm>
            <a:off x="331694" y="733245"/>
            <a:ext cx="11519648" cy="3585597"/>
          </a:xfrm>
          <a:prstGeom prst="rect">
            <a:avLst/>
          </a:prstGeom>
          <a:noFill/>
        </p:spPr>
        <p:txBody>
          <a:bodyPr wrap="square" rtlCol="0">
            <a:spAutoFit/>
          </a:bodyPr>
          <a:lstStyle/>
          <a:p>
            <a:pPr algn="just"/>
            <a:r>
              <a:rPr lang="pt-BR" sz="2300" dirty="0">
                <a:latin typeface="Arial Narrow" panose="020B0606020202030204" pitchFamily="34" charset="0"/>
              </a:rPr>
              <a:t>virou e o ajudou a encontrar seu caminho profissional e a fortalecer a paixão que tinha pela tecnologia. </a:t>
            </a:r>
          </a:p>
          <a:p>
            <a:pPr algn="just"/>
            <a:r>
              <a:rPr lang="pt-BR" sz="2300" dirty="0">
                <a:latin typeface="Arial Narrow" panose="020B0606020202030204" pitchFamily="34" charset="0"/>
              </a:rPr>
              <a:t>        "Meu primeiro contato com as aulas de robótica foi no SESI. Por mais que nunca tenha tido oportunidade de estudá-la, sempre fui fã de tecnologia, então, logo que tive o primeiro contato, me apaixonei. Acho muito incrível a possibilidade de transformar algumas pecinhas em algo muito maior", conta Pedro Henrique, ao ressaltar que a robótica é o seu "projeto de vida". </a:t>
            </a:r>
          </a:p>
          <a:p>
            <a:pPr algn="just"/>
            <a:r>
              <a:rPr lang="pt-BR" sz="2300" dirty="0">
                <a:latin typeface="Arial Narrow" panose="020B0606020202030204" pitchFamily="34" charset="0"/>
              </a:rPr>
              <a:t>        "Eu vejo a robótica como uma oportunidade de testar minhas habilidades técnicas e sociais. Ela vai muito além das salas de aula ou dos robôs, ela ajudou a me encontrar e decidir o curso que quero levar para a minha vida. Hoje, eu sei que eu quero fazer design gráfico e foi a robótica que me permitiu chegar a essa certeza", afirma o jovem, que descobriu na sala de aula ser craque em organização e senso crítico.</a:t>
            </a:r>
          </a:p>
          <a:p>
            <a:pPr algn="r"/>
            <a:endParaRPr lang="pt-BR" sz="800" dirty="0">
              <a:latin typeface="Arial Narrow" panose="020B0606020202030204" pitchFamily="34" charset="0"/>
            </a:endParaRPr>
          </a:p>
          <a:p>
            <a:pPr algn="r"/>
            <a:r>
              <a:rPr lang="pt-BR" sz="1000" dirty="0">
                <a:latin typeface="Arial Narrow" panose="020B0606020202030204" pitchFamily="34" charset="0"/>
              </a:rPr>
              <a:t>Disponível em: https://g1.globo.com/ce/ceara/especial-publicitario/fiec-federacao-das-industrias-do-estado-do-ceara/a-</a:t>
            </a:r>
            <a:r>
              <a:rPr lang="pt-BR" sz="1000" dirty="0" err="1">
                <a:latin typeface="Arial Narrow" panose="020B0606020202030204" pitchFamily="34" charset="0"/>
              </a:rPr>
              <a:t>industria</a:t>
            </a:r>
            <a:r>
              <a:rPr lang="pt-BR" sz="1000" dirty="0">
                <a:latin typeface="Arial Narrow" panose="020B0606020202030204" pitchFamily="34" charset="0"/>
              </a:rPr>
              <a:t>-em-foco/noticia/2022/09/30/</a:t>
            </a:r>
            <a:r>
              <a:rPr lang="pt-BR" sz="1000" dirty="0" err="1">
                <a:latin typeface="Arial Narrow" panose="020B0606020202030204" pitchFamily="34" charset="0"/>
              </a:rPr>
              <a:t>robotica</a:t>
            </a:r>
            <a:r>
              <a:rPr lang="pt-BR" sz="1000" dirty="0">
                <a:latin typeface="Arial Narrow" panose="020B0606020202030204" pitchFamily="34" charset="0"/>
              </a:rPr>
              <a:t>-. Acesso em: 20 de set. 2024. Adaptado.</a:t>
            </a:r>
          </a:p>
        </p:txBody>
      </p:sp>
    </p:spTree>
    <p:extLst>
      <p:ext uri="{BB962C8B-B14F-4D97-AF65-F5344CB8AC3E}">
        <p14:creationId xmlns:p14="http://schemas.microsoft.com/office/powerpoint/2010/main" val="285957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C93E782-7A38-E351-5A54-EF56FAA11CA8}"/>
              </a:ext>
            </a:extLst>
          </p:cNvPr>
          <p:cNvSpPr txBox="1"/>
          <p:nvPr/>
        </p:nvSpPr>
        <p:spPr>
          <a:xfrm>
            <a:off x="358588" y="767751"/>
            <a:ext cx="11474824" cy="4139595"/>
          </a:xfrm>
          <a:prstGeom prst="rect">
            <a:avLst/>
          </a:prstGeom>
          <a:noFill/>
        </p:spPr>
        <p:txBody>
          <a:bodyPr wrap="square" rtlCol="0">
            <a:spAutoFit/>
          </a:bodyPr>
          <a:lstStyle/>
          <a:p>
            <a:pPr algn="just"/>
            <a:r>
              <a:rPr lang="pt-BR" sz="2300" b="1" dirty="0">
                <a:latin typeface="Arial Narrow" panose="020B0606020202030204" pitchFamily="34" charset="0"/>
              </a:rPr>
              <a:t>8</a:t>
            </a:r>
            <a:r>
              <a:rPr lang="pt-BR" sz="2300" dirty="0">
                <a:latin typeface="Arial Narrow" panose="020B0606020202030204" pitchFamily="34" charset="0"/>
              </a:rPr>
              <a:t>. Nesse texto, o trecho que apresenta uma opinião é</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“Em agosto deste ano, a equipe de estudantes da escola SESI SENAI da Parangaba foi até o Rio de Janeiro para participar de uma competição internacional de robótica.”</a:t>
            </a:r>
          </a:p>
          <a:p>
            <a:pPr algn="just"/>
            <a:r>
              <a:rPr lang="pt-BR" sz="2300" dirty="0">
                <a:latin typeface="Arial Narrow" panose="020B0606020202030204" pitchFamily="34" charset="0"/>
              </a:rPr>
              <a:t>(B) “Pedro Henrique, de 15 anos, é um dos alunos da escola SESI SENAI na Parangaba, em Fortaleza, que participa de torneios de robótica educacional.”</a:t>
            </a:r>
          </a:p>
          <a:p>
            <a:pPr algn="just"/>
            <a:r>
              <a:rPr lang="pt-BR" sz="2300" dirty="0">
                <a:latin typeface="Arial Narrow" panose="020B0606020202030204" pitchFamily="34" charset="0"/>
              </a:rPr>
              <a:t>(C) "O professor Raphael Freitas é técnico de uma das modalidades que disputam em torneios nacionais e internacionais.</a:t>
            </a:r>
          </a:p>
          <a:p>
            <a:pPr algn="just"/>
            <a:r>
              <a:rPr lang="pt-BR" sz="2300" dirty="0">
                <a:latin typeface="Arial Narrow" panose="020B0606020202030204" pitchFamily="34" charset="0"/>
              </a:rPr>
              <a:t>(D) “O grupo cearense ficou em 8º lugar no ranking nacional, que reúne integrantes de equipes de estados brasileiros, ...”</a:t>
            </a:r>
          </a:p>
          <a:p>
            <a:pPr algn="just"/>
            <a:r>
              <a:rPr lang="pt-BR" sz="2300" dirty="0">
                <a:latin typeface="Arial Narrow" panose="020B0606020202030204" pitchFamily="34" charset="0"/>
              </a:rPr>
              <a:t>(E) "Eu vejo a robótica como uma oportunidade de testar minhas habilidades técnicas e sociais. Ela vai muito além das salas de aula...”</a:t>
            </a:r>
          </a:p>
        </p:txBody>
      </p:sp>
    </p:spTree>
    <p:extLst>
      <p:ext uri="{BB962C8B-B14F-4D97-AF65-F5344CB8AC3E}">
        <p14:creationId xmlns:p14="http://schemas.microsoft.com/office/powerpoint/2010/main" val="364108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083891A-4634-3C21-1137-F38404CB01A9}"/>
              </a:ext>
            </a:extLst>
          </p:cNvPr>
          <p:cNvSpPr txBox="1"/>
          <p:nvPr/>
        </p:nvSpPr>
        <p:spPr>
          <a:xfrm>
            <a:off x="371061" y="622463"/>
            <a:ext cx="11471315" cy="6017032"/>
          </a:xfrm>
          <a:prstGeom prst="rect">
            <a:avLst/>
          </a:prstGeom>
          <a:noFill/>
        </p:spPr>
        <p:txBody>
          <a:bodyPr wrap="square" rtlCol="0">
            <a:spAutoFit/>
          </a:bodyPr>
          <a:lstStyle/>
          <a:p>
            <a:pPr algn="just"/>
            <a:r>
              <a:rPr lang="pt-BR" sz="2300" b="1" dirty="0">
                <a:latin typeface="Arial Narrow" panose="020B0606020202030204" pitchFamily="34" charset="0"/>
              </a:rPr>
              <a:t>9</a:t>
            </a:r>
            <a:r>
              <a:rPr lang="pt-BR" sz="2300" dirty="0">
                <a:latin typeface="Arial Narrow" panose="020B0606020202030204" pitchFamily="34" charset="0"/>
              </a:rPr>
              <a:t>. No trecho “Por mais que nunca tenha tido oportunidade de estudá-la, sempre fui fã de tecnologia, então, logo que tive o primeiro contato, me apaixonei.” , a expressão em destaque indica ideia de</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tempo.</a:t>
            </a:r>
          </a:p>
          <a:p>
            <a:pPr algn="just"/>
            <a:r>
              <a:rPr lang="pt-BR" sz="2300" dirty="0">
                <a:latin typeface="Arial Narrow" panose="020B0606020202030204" pitchFamily="34" charset="0"/>
              </a:rPr>
              <a:t>(B) causa.</a:t>
            </a:r>
          </a:p>
          <a:p>
            <a:pPr algn="just"/>
            <a:r>
              <a:rPr lang="pt-BR" sz="2300" dirty="0">
                <a:latin typeface="Arial Narrow" panose="020B0606020202030204" pitchFamily="34" charset="0"/>
              </a:rPr>
              <a:t>(C) oposição.</a:t>
            </a:r>
          </a:p>
          <a:p>
            <a:pPr algn="just"/>
            <a:r>
              <a:rPr lang="pt-BR" sz="2300" dirty="0">
                <a:latin typeface="Arial Narrow" panose="020B0606020202030204" pitchFamily="34" charset="0"/>
              </a:rPr>
              <a:t>(D) comparação.</a:t>
            </a:r>
          </a:p>
          <a:p>
            <a:pPr algn="just"/>
            <a:r>
              <a:rPr lang="pt-BR" sz="2300" dirty="0">
                <a:latin typeface="Arial Narrow" panose="020B0606020202030204" pitchFamily="34" charset="0"/>
              </a:rPr>
              <a:t>(E) consequência.</a:t>
            </a:r>
          </a:p>
          <a:p>
            <a:pPr algn="just"/>
            <a:endParaRPr lang="pt-BR" sz="2000" dirty="0">
              <a:latin typeface="Arial Narrow" panose="020B0606020202030204" pitchFamily="34" charset="0"/>
            </a:endParaRPr>
          </a:p>
          <a:p>
            <a:pPr algn="just"/>
            <a:r>
              <a:rPr lang="pt-BR" sz="2300" b="1" dirty="0">
                <a:latin typeface="Arial Narrow" panose="020B0606020202030204" pitchFamily="34" charset="0"/>
              </a:rPr>
              <a:t>10</a:t>
            </a:r>
            <a:r>
              <a:rPr lang="pt-BR" sz="2300" dirty="0">
                <a:latin typeface="Arial Narrow" panose="020B0606020202030204" pitchFamily="34" charset="0"/>
              </a:rPr>
              <a:t>. A estrutura de uma reportagem, geralmente, inclui quatro partes principais: </a:t>
            </a:r>
            <a:r>
              <a:rPr lang="pt-BR" sz="2300" b="1" dirty="0">
                <a:latin typeface="Arial Narrow" panose="020B0606020202030204" pitchFamily="34" charset="0"/>
              </a:rPr>
              <a:t>Título</a:t>
            </a:r>
            <a:r>
              <a:rPr lang="pt-BR" sz="2300" dirty="0">
                <a:latin typeface="Arial Narrow" panose="020B0606020202030204" pitchFamily="34" charset="0"/>
              </a:rPr>
              <a:t>: atrai a atenção e resume o tema principal. </a:t>
            </a:r>
            <a:r>
              <a:rPr lang="pt-BR" sz="2300" b="1" dirty="0">
                <a:latin typeface="Arial Narrow" panose="020B0606020202030204" pitchFamily="34" charset="0"/>
              </a:rPr>
              <a:t>Lead</a:t>
            </a:r>
            <a:r>
              <a:rPr lang="pt-BR" sz="2300" dirty="0">
                <a:latin typeface="Arial Narrow" panose="020B0606020202030204" pitchFamily="34" charset="0"/>
              </a:rPr>
              <a:t>: abertura que apresenta o assunto de forma interessante e informativa, destacando o que será abordado. </a:t>
            </a:r>
            <a:r>
              <a:rPr lang="pt-BR" sz="2300" b="1" dirty="0">
                <a:latin typeface="Arial Narrow" panose="020B0606020202030204" pitchFamily="34" charset="0"/>
              </a:rPr>
              <a:t>Corpo</a:t>
            </a:r>
            <a:r>
              <a:rPr lang="pt-BR" sz="2300" dirty="0">
                <a:latin typeface="Arial Narrow" panose="020B0606020202030204" pitchFamily="34" charset="0"/>
              </a:rPr>
              <a:t>: desenvolvimento detalhado do tema, dividido em seções claras. Inclui informações obtidas por meio de entrevistas, dados, análises e observações diretas. Oferece contexto, explicações e múltiplas perspectivas. </a:t>
            </a:r>
            <a:r>
              <a:rPr lang="pt-BR" sz="2300" b="1" dirty="0">
                <a:latin typeface="Arial Narrow" panose="020B0606020202030204" pitchFamily="34" charset="0"/>
              </a:rPr>
              <a:t>Conclusão</a:t>
            </a:r>
            <a:r>
              <a:rPr lang="pt-BR" sz="2300" dirty="0">
                <a:latin typeface="Arial Narrow" panose="020B0606020202030204" pitchFamily="34" charset="0"/>
              </a:rPr>
              <a:t>: sintetiza os pontos principais e pode sugerir reflexões ou possíveis desdobramentos. Retire da reportagem o que se pede.</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O título e lead: </a:t>
            </a:r>
          </a:p>
          <a:p>
            <a:pPr algn="just"/>
            <a:r>
              <a:rPr lang="pt-BR" sz="2300" dirty="0">
                <a:latin typeface="Arial Narrow" panose="020B0606020202030204" pitchFamily="34" charset="0"/>
              </a:rPr>
              <a:t>b) Corpo: uma informação obtida por meio de entrevista, ou análise e/ou observações diretas.</a:t>
            </a:r>
          </a:p>
        </p:txBody>
      </p:sp>
    </p:spTree>
    <p:extLst>
      <p:ext uri="{BB962C8B-B14F-4D97-AF65-F5344CB8AC3E}">
        <p14:creationId xmlns:p14="http://schemas.microsoft.com/office/powerpoint/2010/main" val="3913545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B6D87CC-A0B7-207C-13F8-DBAE59F42D38}"/>
              </a:ext>
            </a:extLst>
          </p:cNvPr>
          <p:cNvSpPr txBox="1"/>
          <p:nvPr/>
        </p:nvSpPr>
        <p:spPr>
          <a:xfrm>
            <a:off x="420419" y="1273116"/>
            <a:ext cx="11351161" cy="446276"/>
          </a:xfrm>
          <a:prstGeom prst="rect">
            <a:avLst/>
          </a:prstGeom>
          <a:noFill/>
        </p:spPr>
        <p:txBody>
          <a:bodyPr wrap="square">
            <a:spAutoFit/>
          </a:bodyPr>
          <a:lstStyle/>
          <a:p>
            <a:r>
              <a:rPr lang="pt-BR" sz="2300" b="1" dirty="0">
                <a:latin typeface="Arial Narrow" panose="020B0606020202030204" pitchFamily="34" charset="0"/>
              </a:rPr>
              <a:t>Contextualizando o gênero textual, o tema e o campo de atuação</a:t>
            </a:r>
          </a:p>
        </p:txBody>
      </p:sp>
      <p:graphicFrame>
        <p:nvGraphicFramePr>
          <p:cNvPr id="4" name="Tabela 3">
            <a:extLst>
              <a:ext uri="{FF2B5EF4-FFF2-40B4-BE49-F238E27FC236}">
                <a16:creationId xmlns:a16="http://schemas.microsoft.com/office/drawing/2014/main" id="{DA70D1EF-E70B-5909-128D-F526D81AF98A}"/>
              </a:ext>
            </a:extLst>
          </p:cNvPr>
          <p:cNvGraphicFramePr>
            <a:graphicFrameLocks noGrp="1"/>
          </p:cNvGraphicFramePr>
          <p:nvPr>
            <p:extLst>
              <p:ext uri="{D42A27DB-BD31-4B8C-83A1-F6EECF244321}">
                <p14:modId xmlns:p14="http://schemas.microsoft.com/office/powerpoint/2010/main" val="2298509515"/>
              </p:ext>
            </p:extLst>
          </p:nvPr>
        </p:nvGraphicFramePr>
        <p:xfrm>
          <a:off x="420418" y="914418"/>
          <a:ext cx="11351162" cy="346697"/>
        </p:xfrm>
        <a:graphic>
          <a:graphicData uri="http://schemas.openxmlformats.org/drawingml/2006/table">
            <a:tbl>
              <a:tblPr firstRow="1" firstCol="1" bandRow="1"/>
              <a:tblGrid>
                <a:gridCol w="11351162">
                  <a:extLst>
                    <a:ext uri="{9D8B030D-6E8A-4147-A177-3AD203B41FA5}">
                      <a16:colId xmlns:a16="http://schemas.microsoft.com/office/drawing/2014/main" val="1169158245"/>
                    </a:ext>
                  </a:extLst>
                </a:gridCol>
              </a:tblGrid>
              <a:tr h="346697">
                <a:tc>
                  <a:txBody>
                    <a:bodyPr/>
                    <a:lstStyle/>
                    <a:p>
                      <a:pPr algn="ctr">
                        <a:lnSpc>
                          <a:spcPct val="115000"/>
                        </a:lnSpc>
                        <a:spcAft>
                          <a:spcPts val="800"/>
                        </a:spcAft>
                      </a:pPr>
                      <a:r>
                        <a:rPr lang="pt-BR" sz="2000" b="1" kern="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GRUPO DE ATIVIDADES 1</a:t>
                      </a:r>
                      <a:endParaRPr lang="pt-B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F200"/>
                    </a:solidFill>
                  </a:tcPr>
                </a:tc>
                <a:extLst>
                  <a:ext uri="{0D108BD9-81ED-4DB2-BD59-A6C34878D82A}">
                    <a16:rowId xmlns:a16="http://schemas.microsoft.com/office/drawing/2014/main" val="1667424576"/>
                  </a:ext>
                </a:extLst>
              </a:tr>
            </a:tbl>
          </a:graphicData>
        </a:graphic>
      </p:graphicFrame>
      <p:sp>
        <p:nvSpPr>
          <p:cNvPr id="5" name="CaixaDeTexto 4">
            <a:extLst>
              <a:ext uri="{FF2B5EF4-FFF2-40B4-BE49-F238E27FC236}">
                <a16:creationId xmlns:a16="http://schemas.microsoft.com/office/drawing/2014/main" id="{F851B2DA-F086-3622-FA0E-4F2B5541F00D}"/>
              </a:ext>
            </a:extLst>
          </p:cNvPr>
          <p:cNvSpPr txBox="1"/>
          <p:nvPr/>
        </p:nvSpPr>
        <p:spPr>
          <a:xfrm>
            <a:off x="380537" y="2178424"/>
            <a:ext cx="11430923" cy="3277820"/>
          </a:xfrm>
          <a:prstGeom prst="rect">
            <a:avLst/>
          </a:prstGeom>
          <a:noFill/>
        </p:spPr>
        <p:txBody>
          <a:bodyPr wrap="square">
            <a:spAutoFit/>
          </a:bodyPr>
          <a:lstStyle/>
          <a:p>
            <a:pPr algn="just"/>
            <a:r>
              <a:rPr lang="pt-BR" sz="2300" b="1" dirty="0">
                <a:effectLst/>
                <a:latin typeface="Arial Narrow" panose="020B0606020202030204" pitchFamily="34" charset="0"/>
                <a:ea typeface="Calibri" panose="020F0502020204030204" pitchFamily="34" charset="0"/>
                <a:cs typeface="Times New Roman" panose="02020603050405020304" pitchFamily="18" charset="0"/>
              </a:rPr>
              <a:t>        Estudante, entre os gêneros mais acessados em nosso cotidiano estão os gêneros textuais jornalísticos. Estudar esses textos a partir do ponto de vista do texto como “objeto de estudo” é imprescindível para melhor compreendermos seus aspectos discursivos e estruturais. Analisar a linguagem utilizada pelos jornalistas nos diversos veículos de comunicação é fundamental para percebermos a influência que a mídia exerce na formação de valores e opiniões na contemporaneidade. Pensando nisso, o Revisa deste bimestre traz agora para você as principais diferenças entre os gêneros reportagem e notícia, pois, ao contrário do que muitos pensam, esses são gêneros distintos, cada qual possui elementos temáticos, composicionais e estilísticos próprios, permitindo assim sua identificação. Vamos lá?</a:t>
            </a:r>
            <a:endParaRPr lang="pt-BR" sz="2300" b="1" dirty="0"/>
          </a:p>
        </p:txBody>
      </p:sp>
    </p:spTree>
    <p:extLst>
      <p:ext uri="{BB962C8B-B14F-4D97-AF65-F5344CB8AC3E}">
        <p14:creationId xmlns:p14="http://schemas.microsoft.com/office/powerpoint/2010/main" val="2681962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F16E38CA-51E5-672F-B9B0-E7C3B7ED90BB}"/>
              </a:ext>
            </a:extLst>
          </p:cNvPr>
          <p:cNvSpPr txBox="1"/>
          <p:nvPr/>
        </p:nvSpPr>
        <p:spPr>
          <a:xfrm>
            <a:off x="349624" y="1120099"/>
            <a:ext cx="11510682" cy="461665"/>
          </a:xfrm>
          <a:prstGeom prst="rect">
            <a:avLst/>
          </a:prstGeom>
          <a:noFill/>
        </p:spPr>
        <p:txBody>
          <a:bodyPr wrap="square">
            <a:spAutoFit/>
          </a:bodyPr>
          <a:lstStyle/>
          <a:p>
            <a:r>
              <a:rPr lang="pt-BR" sz="2400" b="1" dirty="0">
                <a:latin typeface="Arial Narrow" panose="020B0606020202030204" pitchFamily="34" charset="0"/>
              </a:rPr>
              <a:t>Sistematizando os conhecimentos</a:t>
            </a:r>
          </a:p>
        </p:txBody>
      </p:sp>
      <p:graphicFrame>
        <p:nvGraphicFramePr>
          <p:cNvPr id="2" name="Tabela 1">
            <a:extLst>
              <a:ext uri="{FF2B5EF4-FFF2-40B4-BE49-F238E27FC236}">
                <a16:creationId xmlns:a16="http://schemas.microsoft.com/office/drawing/2014/main" id="{36C9D21E-6CA3-31F1-A9D0-2BCD1E643E4C}"/>
              </a:ext>
            </a:extLst>
          </p:cNvPr>
          <p:cNvGraphicFramePr>
            <a:graphicFrameLocks noGrp="1"/>
          </p:cNvGraphicFramePr>
          <p:nvPr>
            <p:extLst>
              <p:ext uri="{D42A27DB-BD31-4B8C-83A1-F6EECF244321}">
                <p14:modId xmlns:p14="http://schemas.microsoft.com/office/powerpoint/2010/main" val="1426789813"/>
              </p:ext>
            </p:extLst>
          </p:nvPr>
        </p:nvGraphicFramePr>
        <p:xfrm>
          <a:off x="349624" y="773402"/>
          <a:ext cx="11510682" cy="346697"/>
        </p:xfrm>
        <a:graphic>
          <a:graphicData uri="http://schemas.openxmlformats.org/drawingml/2006/table">
            <a:tbl>
              <a:tblPr firstRow="1" firstCol="1" bandRow="1"/>
              <a:tblGrid>
                <a:gridCol w="11510682">
                  <a:extLst>
                    <a:ext uri="{9D8B030D-6E8A-4147-A177-3AD203B41FA5}">
                      <a16:colId xmlns:a16="http://schemas.microsoft.com/office/drawing/2014/main" val="1169158245"/>
                    </a:ext>
                  </a:extLst>
                </a:gridCol>
              </a:tblGrid>
              <a:tr h="346697">
                <a:tc>
                  <a:txBody>
                    <a:bodyPr/>
                    <a:lstStyle/>
                    <a:p>
                      <a:pPr algn="ctr">
                        <a:lnSpc>
                          <a:spcPct val="115000"/>
                        </a:lnSpc>
                        <a:spcAft>
                          <a:spcPts val="800"/>
                        </a:spcAft>
                      </a:pPr>
                      <a:r>
                        <a:rPr lang="pt-BR" sz="2000" b="1" kern="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GRUPO DE ATIVIDADES 3</a:t>
                      </a:r>
                      <a:endParaRPr lang="pt-B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FF"/>
                    </a:solidFill>
                  </a:tcPr>
                </a:tc>
                <a:extLst>
                  <a:ext uri="{0D108BD9-81ED-4DB2-BD59-A6C34878D82A}">
                    <a16:rowId xmlns:a16="http://schemas.microsoft.com/office/drawing/2014/main" val="1667424576"/>
                  </a:ext>
                </a:extLst>
              </a:tr>
            </a:tbl>
          </a:graphicData>
        </a:graphic>
      </p:graphicFrame>
      <p:sp>
        <p:nvSpPr>
          <p:cNvPr id="6" name="CaixaDeTexto 5">
            <a:extLst>
              <a:ext uri="{FF2B5EF4-FFF2-40B4-BE49-F238E27FC236}">
                <a16:creationId xmlns:a16="http://schemas.microsoft.com/office/drawing/2014/main" id="{B449EDEC-F2C6-DEFA-99A5-60A28A90C694}"/>
              </a:ext>
            </a:extLst>
          </p:cNvPr>
          <p:cNvSpPr txBox="1"/>
          <p:nvPr/>
        </p:nvSpPr>
        <p:spPr>
          <a:xfrm>
            <a:off x="349625" y="1667074"/>
            <a:ext cx="11510682" cy="1015663"/>
          </a:xfrm>
          <a:prstGeom prst="rect">
            <a:avLst/>
          </a:prstGeom>
          <a:noFill/>
        </p:spPr>
        <p:txBody>
          <a:bodyPr wrap="square">
            <a:spAutoFit/>
          </a:bodyPr>
          <a:lstStyle/>
          <a:p>
            <a:pPr algn="just"/>
            <a:r>
              <a:rPr lang="pt-BR" sz="2000" b="1" dirty="0">
                <a:latin typeface="Arial Narrow" panose="020B0606020202030204" pitchFamily="34" charset="0"/>
              </a:rPr>
              <a:t>        Estudante, chegamos ao terceiro grupo de atividades, por isso, vamos aprofundar nossos conhecimentos??? Conto com você!!! A reportagem lida está em sua versão impressa. Será que há diferenças entre uma reportagem impressa e uma reportagem digital? Vamos descobrir?</a:t>
            </a:r>
          </a:p>
        </p:txBody>
      </p:sp>
      <p:sp>
        <p:nvSpPr>
          <p:cNvPr id="8" name="CaixaDeTexto 7">
            <a:extLst>
              <a:ext uri="{FF2B5EF4-FFF2-40B4-BE49-F238E27FC236}">
                <a16:creationId xmlns:a16="http://schemas.microsoft.com/office/drawing/2014/main" id="{26422266-50BF-0ECB-97D1-FA1E1C93C519}"/>
              </a:ext>
            </a:extLst>
          </p:cNvPr>
          <p:cNvSpPr txBox="1"/>
          <p:nvPr/>
        </p:nvSpPr>
        <p:spPr>
          <a:xfrm>
            <a:off x="349623" y="3510952"/>
            <a:ext cx="11510682" cy="1154162"/>
          </a:xfrm>
          <a:prstGeom prst="rect">
            <a:avLst/>
          </a:prstGeom>
          <a:noFill/>
        </p:spPr>
        <p:txBody>
          <a:bodyPr wrap="square">
            <a:spAutoFit/>
          </a:bodyPr>
          <a:lstStyle/>
          <a:p>
            <a:pPr algn="just"/>
            <a:r>
              <a:rPr lang="pt-BR" sz="2300" dirty="0">
                <a:latin typeface="Arial Narrow" panose="020B0606020202030204" pitchFamily="34" charset="0"/>
              </a:rPr>
              <a:t>Acesse o QR </a:t>
            </a:r>
            <a:r>
              <a:rPr lang="pt-BR" sz="2300" dirty="0" err="1">
                <a:latin typeface="Arial Narrow" panose="020B0606020202030204" pitchFamily="34" charset="0"/>
              </a:rPr>
              <a:t>Code</a:t>
            </a:r>
            <a:r>
              <a:rPr lang="pt-BR" sz="2300" dirty="0">
                <a:latin typeface="Arial Narrow" panose="020B0606020202030204" pitchFamily="34" charset="0"/>
              </a:rPr>
              <a:t> e/ou acompanhe a projeção que o(a) professor(a) vai fazer no quadro para analisar a versão digital da mesma reportagem. Você percebeu que há diferenças entre uma reportagem digital e uma impressa? Comente.</a:t>
            </a:r>
          </a:p>
        </p:txBody>
      </p:sp>
      <p:pic>
        <p:nvPicPr>
          <p:cNvPr id="9" name="Imagem 8">
            <a:extLst>
              <a:ext uri="{FF2B5EF4-FFF2-40B4-BE49-F238E27FC236}">
                <a16:creationId xmlns:a16="http://schemas.microsoft.com/office/drawing/2014/main" id="{BFD7E903-48E1-F868-3981-9836794DE540}"/>
              </a:ext>
            </a:extLst>
          </p:cNvPr>
          <p:cNvPicPr>
            <a:picLocks noChangeAspect="1"/>
          </p:cNvPicPr>
          <p:nvPr/>
        </p:nvPicPr>
        <p:blipFill>
          <a:blip r:embed="rId2"/>
          <a:stretch>
            <a:fillRect/>
          </a:stretch>
        </p:blipFill>
        <p:spPr>
          <a:xfrm>
            <a:off x="420418" y="2846625"/>
            <a:ext cx="3206713" cy="664327"/>
          </a:xfrm>
          <a:prstGeom prst="rect">
            <a:avLst/>
          </a:prstGeom>
        </p:spPr>
      </p:pic>
      <p:pic>
        <p:nvPicPr>
          <p:cNvPr id="12" name="Imagem 11">
            <a:extLst>
              <a:ext uri="{FF2B5EF4-FFF2-40B4-BE49-F238E27FC236}">
                <a16:creationId xmlns:a16="http://schemas.microsoft.com/office/drawing/2014/main" id="{0AC3B884-9227-DD51-BF4B-CAC15337E4A5}"/>
              </a:ext>
            </a:extLst>
          </p:cNvPr>
          <p:cNvPicPr>
            <a:picLocks noChangeAspect="1"/>
          </p:cNvPicPr>
          <p:nvPr/>
        </p:nvPicPr>
        <p:blipFill>
          <a:blip r:embed="rId3"/>
          <a:stretch>
            <a:fillRect/>
          </a:stretch>
        </p:blipFill>
        <p:spPr>
          <a:xfrm>
            <a:off x="2931461" y="4665114"/>
            <a:ext cx="1999128" cy="1841649"/>
          </a:xfrm>
          <a:prstGeom prst="rect">
            <a:avLst/>
          </a:prstGeom>
        </p:spPr>
      </p:pic>
      <p:pic>
        <p:nvPicPr>
          <p:cNvPr id="14" name="Imagem 13">
            <a:extLst>
              <a:ext uri="{FF2B5EF4-FFF2-40B4-BE49-F238E27FC236}">
                <a16:creationId xmlns:a16="http://schemas.microsoft.com/office/drawing/2014/main" id="{45D1CBD5-9ACB-6084-6F43-A383CC117130}"/>
              </a:ext>
            </a:extLst>
          </p:cNvPr>
          <p:cNvPicPr>
            <a:picLocks noChangeAspect="1"/>
          </p:cNvPicPr>
          <p:nvPr/>
        </p:nvPicPr>
        <p:blipFill>
          <a:blip r:embed="rId4"/>
          <a:stretch>
            <a:fillRect/>
          </a:stretch>
        </p:blipFill>
        <p:spPr>
          <a:xfrm>
            <a:off x="5611014" y="4665114"/>
            <a:ext cx="2163097" cy="1811547"/>
          </a:xfrm>
          <a:prstGeom prst="rect">
            <a:avLst/>
          </a:prstGeom>
        </p:spPr>
      </p:pic>
    </p:spTree>
    <p:extLst>
      <p:ext uri="{BB962C8B-B14F-4D97-AF65-F5344CB8AC3E}">
        <p14:creationId xmlns:p14="http://schemas.microsoft.com/office/powerpoint/2010/main" val="3587682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4320895-24E5-23D4-66D1-D08D0CC48E8D}"/>
              </a:ext>
            </a:extLst>
          </p:cNvPr>
          <p:cNvSpPr txBox="1"/>
          <p:nvPr/>
        </p:nvSpPr>
        <p:spPr>
          <a:xfrm>
            <a:off x="345140" y="763015"/>
            <a:ext cx="11501719" cy="800219"/>
          </a:xfrm>
          <a:prstGeom prst="rect">
            <a:avLst/>
          </a:prstGeom>
          <a:noFill/>
        </p:spPr>
        <p:txBody>
          <a:bodyPr wrap="square" rtlCol="0">
            <a:spAutoFit/>
          </a:bodyPr>
          <a:lstStyle/>
          <a:p>
            <a:pPr algn="just"/>
            <a:r>
              <a:rPr lang="pt-BR" sz="2300" b="1" dirty="0">
                <a:latin typeface="Arial Narrow" panose="020B0606020202030204" pitchFamily="34" charset="0"/>
              </a:rPr>
              <a:t>11</a:t>
            </a:r>
            <a:r>
              <a:rPr lang="pt-BR" sz="2300" dirty="0">
                <a:latin typeface="Arial Narrow" panose="020B0606020202030204" pitchFamily="34" charset="0"/>
              </a:rPr>
              <a:t>. Agora complete a tabela a seguir indicando com um X quais elementos da forma composicional da reportagem estão na forma impressa e quais estão presentes na publicada em contexto digital.</a:t>
            </a:r>
          </a:p>
        </p:txBody>
      </p:sp>
      <p:graphicFrame>
        <p:nvGraphicFramePr>
          <p:cNvPr id="3" name="Tabela 2">
            <a:extLst>
              <a:ext uri="{FF2B5EF4-FFF2-40B4-BE49-F238E27FC236}">
                <a16:creationId xmlns:a16="http://schemas.microsoft.com/office/drawing/2014/main" id="{41DEBB77-CDCF-2B91-43DA-8E6AC5001C85}"/>
              </a:ext>
            </a:extLst>
          </p:cNvPr>
          <p:cNvGraphicFramePr>
            <a:graphicFrameLocks noGrp="1"/>
          </p:cNvGraphicFramePr>
          <p:nvPr>
            <p:extLst>
              <p:ext uri="{D42A27DB-BD31-4B8C-83A1-F6EECF244321}">
                <p14:modId xmlns:p14="http://schemas.microsoft.com/office/powerpoint/2010/main" val="466239294"/>
              </p:ext>
            </p:extLst>
          </p:nvPr>
        </p:nvGraphicFramePr>
        <p:xfrm>
          <a:off x="345140" y="1654857"/>
          <a:ext cx="11501719" cy="4636775"/>
        </p:xfrm>
        <a:graphic>
          <a:graphicData uri="http://schemas.openxmlformats.org/drawingml/2006/table">
            <a:tbl>
              <a:tblPr firstRow="1" firstCol="1" bandRow="1">
                <a:tableStyleId>{5C22544A-7EE6-4342-B048-85BDC9FD1C3A}</a:tableStyleId>
              </a:tblPr>
              <a:tblGrid>
                <a:gridCol w="7125307">
                  <a:extLst>
                    <a:ext uri="{9D8B030D-6E8A-4147-A177-3AD203B41FA5}">
                      <a16:colId xmlns:a16="http://schemas.microsoft.com/office/drawing/2014/main" val="2945960528"/>
                    </a:ext>
                  </a:extLst>
                </a:gridCol>
                <a:gridCol w="2226262">
                  <a:extLst>
                    <a:ext uri="{9D8B030D-6E8A-4147-A177-3AD203B41FA5}">
                      <a16:colId xmlns:a16="http://schemas.microsoft.com/office/drawing/2014/main" val="704087226"/>
                    </a:ext>
                  </a:extLst>
                </a:gridCol>
                <a:gridCol w="2150150">
                  <a:extLst>
                    <a:ext uri="{9D8B030D-6E8A-4147-A177-3AD203B41FA5}">
                      <a16:colId xmlns:a16="http://schemas.microsoft.com/office/drawing/2014/main" val="2368148938"/>
                    </a:ext>
                  </a:extLst>
                </a:gridCol>
              </a:tblGrid>
              <a:tr h="0">
                <a:tc>
                  <a:txBody>
                    <a:bodyPr/>
                    <a:lstStyle/>
                    <a:p>
                      <a:pPr algn="ctr">
                        <a:lnSpc>
                          <a:spcPct val="115000"/>
                        </a:lnSpc>
                        <a:spcAft>
                          <a:spcPts val="800"/>
                        </a:spcAft>
                      </a:pPr>
                      <a:r>
                        <a:rPr lang="pt-BR" sz="2200" kern="100" dirty="0">
                          <a:solidFill>
                            <a:schemeClr val="tx1"/>
                          </a:solidFill>
                          <a:effectLst/>
                          <a:latin typeface="Arial Narrow" panose="020B0606020202030204" pitchFamily="34" charset="0"/>
                        </a:rPr>
                        <a:t>ELEMENTOS DA FORMA COMPOSICIONAL DA REPORTAGEM</a:t>
                      </a: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r>
                        <a:rPr lang="pt-BR" sz="2200" kern="100" dirty="0">
                          <a:solidFill>
                            <a:schemeClr val="tx1"/>
                          </a:solidFill>
                          <a:effectLst/>
                          <a:latin typeface="Arial Narrow" panose="020B0606020202030204" pitchFamily="34" charset="0"/>
                        </a:rPr>
                        <a:t>REPORTAGEM IMPRESSA</a:t>
                      </a: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r>
                        <a:rPr lang="pt-BR" sz="2200" kern="100" dirty="0">
                          <a:solidFill>
                            <a:schemeClr val="tx1"/>
                          </a:solidFill>
                          <a:effectLst/>
                          <a:latin typeface="Arial Narrow" panose="020B0606020202030204" pitchFamily="34" charset="0"/>
                        </a:rPr>
                        <a:t> REPORTAGEM DIGITAL</a:t>
                      </a: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05684169"/>
                  </a:ext>
                </a:extLst>
              </a:tr>
              <a:tr h="0">
                <a:tc>
                  <a:txBody>
                    <a:bodyPr/>
                    <a:lstStyle/>
                    <a:p>
                      <a:pPr algn="just">
                        <a:lnSpc>
                          <a:spcPct val="115000"/>
                        </a:lnSpc>
                        <a:spcAft>
                          <a:spcPts val="800"/>
                        </a:spcAft>
                      </a:pPr>
                      <a:r>
                        <a:rPr lang="pt-BR" sz="2200" b="0" kern="100" dirty="0">
                          <a:solidFill>
                            <a:schemeClr val="tx1"/>
                          </a:solidFill>
                          <a:effectLst/>
                          <a:latin typeface="Arial Narrow" panose="020B0606020202030204" pitchFamily="34" charset="0"/>
                        </a:rPr>
                        <a:t>TÍTULO</a:t>
                      </a:r>
                      <a:endParaRPr lang="pt-BR" sz="22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11944361"/>
                  </a:ext>
                </a:extLst>
              </a:tr>
              <a:tr h="0">
                <a:tc>
                  <a:txBody>
                    <a:bodyPr/>
                    <a:lstStyle/>
                    <a:p>
                      <a:pPr algn="just">
                        <a:lnSpc>
                          <a:spcPct val="115000"/>
                        </a:lnSpc>
                        <a:spcAft>
                          <a:spcPts val="800"/>
                        </a:spcAft>
                      </a:pPr>
                      <a:r>
                        <a:rPr lang="pt-BR" sz="2200" b="0" kern="100" dirty="0">
                          <a:solidFill>
                            <a:schemeClr val="tx1"/>
                          </a:solidFill>
                          <a:effectLst/>
                          <a:latin typeface="Arial Narrow" panose="020B0606020202030204" pitchFamily="34" charset="0"/>
                        </a:rPr>
                        <a:t>SUBTÍTULO</a:t>
                      </a:r>
                      <a:endParaRPr lang="pt-BR" sz="22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31880010"/>
                  </a:ext>
                </a:extLst>
              </a:tr>
              <a:tr h="0">
                <a:tc>
                  <a:txBody>
                    <a:bodyPr/>
                    <a:lstStyle/>
                    <a:p>
                      <a:pPr algn="just">
                        <a:lnSpc>
                          <a:spcPct val="115000"/>
                        </a:lnSpc>
                        <a:spcAft>
                          <a:spcPts val="800"/>
                        </a:spcAft>
                      </a:pPr>
                      <a:r>
                        <a:rPr lang="pt-BR" sz="2200" b="0" kern="100">
                          <a:solidFill>
                            <a:schemeClr val="tx1"/>
                          </a:solidFill>
                          <a:effectLst/>
                          <a:latin typeface="Arial Narrow" panose="020B0606020202030204" pitchFamily="34" charset="0"/>
                        </a:rPr>
                        <a:t>NOME DOS AUTORES</a:t>
                      </a:r>
                      <a:endParaRPr lang="pt-BR" sz="2200" b="0" kern="10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74665595"/>
                  </a:ext>
                </a:extLst>
              </a:tr>
              <a:tr h="0">
                <a:tc>
                  <a:txBody>
                    <a:bodyPr/>
                    <a:lstStyle/>
                    <a:p>
                      <a:pPr algn="just">
                        <a:lnSpc>
                          <a:spcPct val="115000"/>
                        </a:lnSpc>
                        <a:spcAft>
                          <a:spcPts val="800"/>
                        </a:spcAft>
                      </a:pPr>
                      <a:r>
                        <a:rPr lang="pt-BR" sz="2200" b="0" kern="100" dirty="0">
                          <a:solidFill>
                            <a:schemeClr val="tx1"/>
                          </a:solidFill>
                          <a:effectLst/>
                          <a:latin typeface="Arial Narrow" panose="020B0606020202030204" pitchFamily="34" charset="0"/>
                        </a:rPr>
                        <a:t>TEXTO ESCRITO</a:t>
                      </a:r>
                      <a:endParaRPr lang="pt-BR" sz="22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34476947"/>
                  </a:ext>
                </a:extLst>
              </a:tr>
              <a:tr h="0">
                <a:tc>
                  <a:txBody>
                    <a:bodyPr/>
                    <a:lstStyle/>
                    <a:p>
                      <a:pPr algn="just">
                        <a:lnSpc>
                          <a:spcPct val="115000"/>
                        </a:lnSpc>
                        <a:spcAft>
                          <a:spcPts val="800"/>
                        </a:spcAft>
                      </a:pPr>
                      <a:r>
                        <a:rPr lang="pt-BR" sz="2200" b="0" kern="100">
                          <a:solidFill>
                            <a:schemeClr val="tx1"/>
                          </a:solidFill>
                          <a:effectLst/>
                          <a:latin typeface="Arial Narrow" panose="020B0606020202030204" pitchFamily="34" charset="0"/>
                        </a:rPr>
                        <a:t>GRÁFICOS</a:t>
                      </a:r>
                      <a:endParaRPr lang="pt-BR" sz="2200" b="0" kern="10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64654462"/>
                  </a:ext>
                </a:extLst>
              </a:tr>
              <a:tr h="0">
                <a:tc>
                  <a:txBody>
                    <a:bodyPr/>
                    <a:lstStyle/>
                    <a:p>
                      <a:pPr algn="just">
                        <a:lnSpc>
                          <a:spcPct val="115000"/>
                        </a:lnSpc>
                        <a:spcAft>
                          <a:spcPts val="800"/>
                        </a:spcAft>
                      </a:pPr>
                      <a:r>
                        <a:rPr lang="pt-BR" sz="2200" b="0" kern="100" dirty="0">
                          <a:solidFill>
                            <a:schemeClr val="tx1"/>
                          </a:solidFill>
                          <a:effectLst/>
                          <a:latin typeface="Arial Narrow" panose="020B0606020202030204" pitchFamily="34" charset="0"/>
                        </a:rPr>
                        <a:t>IMAGENS </a:t>
                      </a:r>
                      <a:endParaRPr lang="pt-BR" sz="22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857439137"/>
                  </a:ext>
                </a:extLst>
              </a:tr>
              <a:tr h="0">
                <a:tc>
                  <a:txBody>
                    <a:bodyPr/>
                    <a:lstStyle/>
                    <a:p>
                      <a:pPr algn="just">
                        <a:lnSpc>
                          <a:spcPct val="115000"/>
                        </a:lnSpc>
                        <a:spcAft>
                          <a:spcPts val="800"/>
                        </a:spcAft>
                      </a:pPr>
                      <a:r>
                        <a:rPr lang="pt-BR" sz="2200" b="0" kern="100" dirty="0">
                          <a:solidFill>
                            <a:schemeClr val="tx1"/>
                          </a:solidFill>
                          <a:effectLst/>
                          <a:latin typeface="Arial Narrow" panose="020B0606020202030204" pitchFamily="34" charset="0"/>
                        </a:rPr>
                        <a:t>LINKS PARA TEXTOS RELACIONADOS</a:t>
                      </a:r>
                      <a:endParaRPr lang="pt-BR" sz="22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06571709"/>
                  </a:ext>
                </a:extLst>
              </a:tr>
              <a:tr h="0">
                <a:tc>
                  <a:txBody>
                    <a:bodyPr/>
                    <a:lstStyle/>
                    <a:p>
                      <a:pPr algn="just">
                        <a:lnSpc>
                          <a:spcPct val="115000"/>
                        </a:lnSpc>
                        <a:spcAft>
                          <a:spcPts val="800"/>
                        </a:spcAft>
                      </a:pPr>
                      <a:r>
                        <a:rPr lang="pt-BR" sz="2200" b="0" kern="100" dirty="0">
                          <a:solidFill>
                            <a:schemeClr val="tx1"/>
                          </a:solidFill>
                          <a:effectLst/>
                          <a:latin typeface="Arial Narrow" panose="020B0606020202030204" pitchFamily="34" charset="0"/>
                        </a:rPr>
                        <a:t>OPÇÔES DE COMPARTILHAMENTO</a:t>
                      </a:r>
                      <a:endParaRPr lang="pt-BR" sz="22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r>
                        <a:rPr lang="pt-BR" sz="2200" kern="100">
                          <a:solidFill>
                            <a:schemeClr val="tx1"/>
                          </a:solidFill>
                          <a:effectLst/>
                          <a:latin typeface="Arial Narrow" panose="020B0606020202030204" pitchFamily="34" charset="0"/>
                        </a:rPr>
                        <a:t> </a:t>
                      </a:r>
                      <a:endParaRPr lang="pt-BR" sz="2200" kern="10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36861708"/>
                  </a:ext>
                </a:extLst>
              </a:tr>
              <a:tr h="0">
                <a:tc>
                  <a:txBody>
                    <a:bodyPr/>
                    <a:lstStyle/>
                    <a:p>
                      <a:pPr algn="just">
                        <a:lnSpc>
                          <a:spcPct val="115000"/>
                        </a:lnSpc>
                        <a:spcAft>
                          <a:spcPts val="800"/>
                        </a:spcAft>
                      </a:pPr>
                      <a:r>
                        <a:rPr lang="pt-BR" sz="2200" b="0" kern="100" dirty="0">
                          <a:solidFill>
                            <a:schemeClr val="tx1"/>
                          </a:solidFill>
                          <a:effectLst/>
                          <a:latin typeface="Arial Narrow" panose="020B0606020202030204" pitchFamily="34" charset="0"/>
                        </a:rPr>
                        <a:t>HIPERLINKS (Hipertextualidade) </a:t>
                      </a:r>
                      <a:endParaRPr lang="pt-BR" sz="22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r>
                        <a:rPr lang="pt-BR" sz="2200" kern="100">
                          <a:solidFill>
                            <a:schemeClr val="tx1"/>
                          </a:solidFill>
                          <a:effectLst/>
                          <a:latin typeface="Arial Narrow" panose="020B0606020202030204" pitchFamily="34" charset="0"/>
                        </a:rPr>
                        <a:t> </a:t>
                      </a:r>
                      <a:endParaRPr lang="pt-BR" sz="2200" kern="10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31695805"/>
                  </a:ext>
                </a:extLst>
              </a:tr>
              <a:tr h="0">
                <a:tc>
                  <a:txBody>
                    <a:bodyPr/>
                    <a:lstStyle/>
                    <a:p>
                      <a:pPr algn="just">
                        <a:lnSpc>
                          <a:spcPct val="115000"/>
                        </a:lnSpc>
                        <a:spcAft>
                          <a:spcPts val="800"/>
                        </a:spcAft>
                      </a:pPr>
                      <a:r>
                        <a:rPr lang="pt-BR" sz="2200" b="0" kern="100" dirty="0">
                          <a:solidFill>
                            <a:schemeClr val="tx1"/>
                          </a:solidFill>
                          <a:effectLst/>
                          <a:latin typeface="Arial Narrow" panose="020B0606020202030204" pitchFamily="34" charset="0"/>
                        </a:rPr>
                        <a:t>MULTIMÍDIA (TEXTO ESCRITO, VÍDEO, INFOGRÁFICO, PODCAST)</a:t>
                      </a:r>
                      <a:endParaRPr lang="pt-BR" sz="2200" b="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r>
                        <a:rPr lang="pt-BR" sz="2200" kern="100">
                          <a:solidFill>
                            <a:schemeClr val="tx1"/>
                          </a:solidFill>
                          <a:effectLst/>
                          <a:latin typeface="Arial Narrow" panose="020B0606020202030204" pitchFamily="34" charset="0"/>
                        </a:rPr>
                        <a:t> </a:t>
                      </a:r>
                      <a:endParaRPr lang="pt-BR" sz="2200" kern="10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tc>
                  <a:txBody>
                    <a:bodyPr/>
                    <a:lstStyle/>
                    <a:p>
                      <a:pPr algn="ctr">
                        <a:lnSpc>
                          <a:spcPct val="115000"/>
                        </a:lnSpc>
                        <a:spcAft>
                          <a:spcPts val="800"/>
                        </a:spcAft>
                      </a:pPr>
                      <a:endParaRPr lang="pt-BR" sz="2200" kern="100" dirty="0">
                        <a:solidFill>
                          <a:schemeClr val="tx1"/>
                        </a:solidFill>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36951772"/>
                  </a:ext>
                </a:extLst>
              </a:tr>
            </a:tbl>
          </a:graphicData>
        </a:graphic>
      </p:graphicFrame>
    </p:spTree>
    <p:extLst>
      <p:ext uri="{BB962C8B-B14F-4D97-AF65-F5344CB8AC3E}">
        <p14:creationId xmlns:p14="http://schemas.microsoft.com/office/powerpoint/2010/main" val="219844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32A0189-80BE-B72B-BD5B-E2284CE4E7E8}"/>
              </a:ext>
            </a:extLst>
          </p:cNvPr>
          <p:cNvSpPr txBox="1"/>
          <p:nvPr/>
        </p:nvSpPr>
        <p:spPr>
          <a:xfrm>
            <a:off x="322729" y="755374"/>
            <a:ext cx="11529391" cy="800219"/>
          </a:xfrm>
          <a:prstGeom prst="rect">
            <a:avLst/>
          </a:prstGeom>
          <a:noFill/>
        </p:spPr>
        <p:txBody>
          <a:bodyPr wrap="square" rtlCol="0">
            <a:spAutoFit/>
          </a:bodyPr>
          <a:lstStyle/>
          <a:p>
            <a:pPr indent="447675" algn="just"/>
            <a:r>
              <a:rPr lang="pt-BR" sz="2300" b="1" dirty="0">
                <a:latin typeface="Arial Narrow" panose="020B0606020202030204" pitchFamily="34" charset="0"/>
              </a:rPr>
              <a:t>Estudante, as aspas são usadas para destacar palavras ou expressões no discurso, seja por seu significado, seja por seu contexto. Vamos entender esses usos???</a:t>
            </a:r>
          </a:p>
        </p:txBody>
      </p:sp>
      <p:sp>
        <p:nvSpPr>
          <p:cNvPr id="5" name="CaixaDeTexto 4">
            <a:extLst>
              <a:ext uri="{FF2B5EF4-FFF2-40B4-BE49-F238E27FC236}">
                <a16:creationId xmlns:a16="http://schemas.microsoft.com/office/drawing/2014/main" id="{0ED9A535-073E-CADE-F687-9DE382D91F4D}"/>
              </a:ext>
            </a:extLst>
          </p:cNvPr>
          <p:cNvSpPr txBox="1"/>
          <p:nvPr/>
        </p:nvSpPr>
        <p:spPr>
          <a:xfrm>
            <a:off x="322729" y="1683026"/>
            <a:ext cx="11529391" cy="4693593"/>
          </a:xfrm>
          <a:prstGeom prst="rect">
            <a:avLst/>
          </a:prstGeom>
          <a:solidFill>
            <a:schemeClr val="accent2">
              <a:lumMod val="20000"/>
              <a:lumOff val="80000"/>
            </a:schemeClr>
          </a:solidFill>
          <a:ln>
            <a:solidFill>
              <a:schemeClr val="accent2">
                <a:lumMod val="75000"/>
              </a:schemeClr>
            </a:solidFill>
          </a:ln>
        </p:spPr>
        <p:txBody>
          <a:bodyPr wrap="square" rtlCol="0">
            <a:spAutoFit/>
          </a:bodyPr>
          <a:lstStyle/>
          <a:p>
            <a:pPr algn="ctr"/>
            <a:r>
              <a:rPr lang="pt-BR" sz="2300" b="1" dirty="0">
                <a:latin typeface="Arial Narrow" panose="020B0606020202030204" pitchFamily="34" charset="0"/>
              </a:rPr>
              <a:t>Uso das aspas</a:t>
            </a:r>
          </a:p>
          <a:p>
            <a:pPr algn="just"/>
            <a:r>
              <a:rPr lang="pt-BR" sz="2300" b="1" dirty="0">
                <a:latin typeface="Arial Narrow" panose="020B0606020202030204" pitchFamily="34" charset="0"/>
              </a:rPr>
              <a:t>Citações</a:t>
            </a:r>
            <a:r>
              <a:rPr lang="pt-BR" sz="2300" dirty="0">
                <a:latin typeface="Arial Narrow" panose="020B0606020202030204" pitchFamily="34" charset="0"/>
              </a:rPr>
              <a:t>: As aspas são usadas para indicar citações diretas, ou seja, representar falas na voz de outras pessoas. Quando um texto faz uma citação direta, reproduzindo exatamente a fala de outra pessoa ou o trecho de outro texto, essa fala ou esse trecho deve aparecer entre aspas para que não se confunda com o conteúdo do texto que está fazendo a citação. </a:t>
            </a:r>
            <a:r>
              <a:rPr lang="pt-BR" sz="2300" b="1" dirty="0">
                <a:latin typeface="Arial Narrow" panose="020B0606020202030204" pitchFamily="34" charset="0"/>
              </a:rPr>
              <a:t>Destaque de termos ou expressões incomuns no idioma: Gírias, estrangeirismos, neologismos</a:t>
            </a:r>
            <a:r>
              <a:rPr lang="pt-BR" sz="2300" dirty="0">
                <a:latin typeface="Arial Narrow" panose="020B0606020202030204" pitchFamily="34" charset="0"/>
              </a:rPr>
              <a:t>: é comum que, nesses casos, as palavras estejam entre aspas para </a:t>
            </a:r>
            <a:r>
              <a:rPr lang="pt-BR" sz="2300" dirty="0" err="1">
                <a:latin typeface="Arial Narrow" panose="020B0606020202030204" pitchFamily="34" charset="0"/>
              </a:rPr>
              <a:t>destacá</a:t>
            </a:r>
            <a:r>
              <a:rPr lang="pt-BR" sz="2300" dirty="0">
                <a:latin typeface="Arial Narrow" panose="020B0606020202030204" pitchFamily="34" charset="0"/>
              </a:rPr>
              <a:t>--</a:t>
            </a:r>
            <a:r>
              <a:rPr lang="pt-BR" sz="2300" dirty="0" err="1">
                <a:latin typeface="Arial Narrow" panose="020B0606020202030204" pitchFamily="34" charset="0"/>
              </a:rPr>
              <a:t>las</a:t>
            </a:r>
            <a:r>
              <a:rPr lang="pt-BR" sz="2300" dirty="0">
                <a:latin typeface="Arial Narrow" panose="020B0606020202030204" pitchFamily="34" charset="0"/>
              </a:rPr>
              <a:t>. Isso serve para deixar explícito que não se trata de um erro, e sim de uma palavra incomum usada de propósito naquele contexto. </a:t>
            </a:r>
            <a:r>
              <a:rPr lang="pt-BR" sz="2300" b="1" dirty="0">
                <a:latin typeface="Arial Narrow" panose="020B0606020202030204" pitchFamily="34" charset="0"/>
              </a:rPr>
              <a:t>Realce do significado de um termo ou expressão</a:t>
            </a:r>
            <a:r>
              <a:rPr lang="pt-BR" sz="2300" dirty="0">
                <a:latin typeface="Arial Narrow" panose="020B0606020202030204" pitchFamily="34" charset="0"/>
              </a:rPr>
              <a:t>: As aspas também podem realçar o próprio significado do termo ou da expressão de que se fala. </a:t>
            </a:r>
            <a:r>
              <a:rPr lang="pt-BR" sz="2300" b="1" dirty="0">
                <a:latin typeface="Arial Narrow" panose="020B0606020202030204" pitchFamily="34" charset="0"/>
              </a:rPr>
              <a:t>Marcação de ironia ou sarcasmo</a:t>
            </a:r>
            <a:r>
              <a:rPr lang="pt-BR" sz="2300" dirty="0">
                <a:latin typeface="Arial Narrow" panose="020B0606020202030204" pitchFamily="34" charset="0"/>
              </a:rPr>
              <a:t>: Para indicar uma entonação irônica ou sarcástica, que pode não ficar muito nítida na escrita, é possível usar as aspas. </a:t>
            </a:r>
            <a:r>
              <a:rPr lang="pt-BR" sz="2300" b="1" dirty="0">
                <a:latin typeface="Arial Narrow" panose="020B0606020202030204" pitchFamily="34" charset="0"/>
              </a:rPr>
              <a:t>Mudança de interlocutor em diálogos</a:t>
            </a:r>
            <a:r>
              <a:rPr lang="pt-BR" sz="2300" dirty="0">
                <a:latin typeface="Arial Narrow" panose="020B0606020202030204" pitchFamily="34" charset="0"/>
              </a:rPr>
              <a:t>: É muito comum que os diálogos sejam marcados usando o travessão (—) seguido da fala. Contudo, também é possível que eles sejam marcados pelo uso das aspas: nesses casos, a fala aparece entre aspas. A</a:t>
            </a:r>
          </a:p>
        </p:txBody>
      </p:sp>
    </p:spTree>
    <p:extLst>
      <p:ext uri="{BB962C8B-B14F-4D97-AF65-F5344CB8AC3E}">
        <p14:creationId xmlns:p14="http://schemas.microsoft.com/office/powerpoint/2010/main" val="2370828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99B10-D5B2-9F7A-EE9C-D522FBFD8285}"/>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B00CA46F-B0F2-0B48-930C-6B3FE7820467}"/>
              </a:ext>
            </a:extLst>
          </p:cNvPr>
          <p:cNvSpPr txBox="1"/>
          <p:nvPr/>
        </p:nvSpPr>
        <p:spPr>
          <a:xfrm>
            <a:off x="331304" y="876202"/>
            <a:ext cx="11529391" cy="1323439"/>
          </a:xfrm>
          <a:prstGeom prst="rect">
            <a:avLst/>
          </a:prstGeom>
          <a:solidFill>
            <a:schemeClr val="accent2">
              <a:lumMod val="20000"/>
              <a:lumOff val="80000"/>
            </a:schemeClr>
          </a:solidFill>
          <a:ln>
            <a:solidFill>
              <a:schemeClr val="accent2">
                <a:lumMod val="75000"/>
              </a:schemeClr>
            </a:solidFill>
          </a:ln>
        </p:spPr>
        <p:txBody>
          <a:bodyPr wrap="square" rtlCol="0">
            <a:spAutoFit/>
          </a:bodyPr>
          <a:lstStyle/>
          <a:p>
            <a:pPr algn="just"/>
            <a:r>
              <a:rPr lang="pt-BR" sz="2300" dirty="0">
                <a:latin typeface="Arial Narrow" panose="020B0606020202030204" pitchFamily="34" charset="0"/>
              </a:rPr>
              <a:t>escolha entre o travessão ou as aspas fica a critério do estilo de cada autor. </a:t>
            </a:r>
            <a:r>
              <a:rPr lang="pt-BR" sz="2300" b="1" dirty="0">
                <a:latin typeface="Arial Narrow" panose="020B0606020202030204" pitchFamily="34" charset="0"/>
              </a:rPr>
              <a:t>Indicação de títulos de obras</a:t>
            </a:r>
            <a:r>
              <a:rPr lang="pt-BR" sz="2300" dirty="0">
                <a:latin typeface="Arial Narrow" panose="020B0606020202030204" pitchFamily="34" charset="0"/>
              </a:rPr>
              <a:t>: Quando, em um discurso, há Títulos de obras (livros, filmes etc.), esses nomes podem aparecer entre aspas a fim de demarcar seu início e final.</a:t>
            </a:r>
          </a:p>
          <a:p>
            <a:pPr algn="r"/>
            <a:r>
              <a:rPr lang="pt-BR" sz="1100" dirty="0">
                <a:latin typeface="Arial Narrow" panose="020B0606020202030204" pitchFamily="34" charset="0"/>
              </a:rPr>
              <a:t>Disponível em: https://mundoeducacao.uol.com.br/gramatica/aspas.htm#:~:text=As%20aspas%20s%C3%A3o%20um%20sinal,o%20fim%20da%20express%C3%A3o%20destacada. Acesso em: 24 de set. 2024.</a:t>
            </a:r>
            <a:endParaRPr lang="pt-BR" sz="2300" dirty="0">
              <a:latin typeface="Arial Narrow" panose="020B0606020202030204" pitchFamily="34" charset="0"/>
            </a:endParaRPr>
          </a:p>
        </p:txBody>
      </p:sp>
    </p:spTree>
    <p:extLst>
      <p:ext uri="{BB962C8B-B14F-4D97-AF65-F5344CB8AC3E}">
        <p14:creationId xmlns:p14="http://schemas.microsoft.com/office/powerpoint/2010/main" val="2282537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75D08678-59C6-1736-7CC6-9BA52661CC16}"/>
              </a:ext>
            </a:extLst>
          </p:cNvPr>
          <p:cNvSpPr txBox="1"/>
          <p:nvPr/>
        </p:nvSpPr>
        <p:spPr>
          <a:xfrm>
            <a:off x="327212" y="732646"/>
            <a:ext cx="11537576" cy="5709255"/>
          </a:xfrm>
          <a:prstGeom prst="rect">
            <a:avLst/>
          </a:prstGeom>
          <a:noFill/>
        </p:spPr>
        <p:txBody>
          <a:bodyPr wrap="square" rtlCol="0">
            <a:spAutoFit/>
          </a:bodyPr>
          <a:lstStyle/>
          <a:p>
            <a:pPr algn="just"/>
            <a:r>
              <a:rPr lang="pt-BR" sz="2300" b="1" dirty="0">
                <a:latin typeface="Arial Narrow" panose="020B0606020202030204" pitchFamily="34" charset="0"/>
              </a:rPr>
              <a:t>12</a:t>
            </a:r>
            <a:r>
              <a:rPr lang="pt-BR" sz="2300" dirty="0">
                <a:latin typeface="Arial Narrow" panose="020B0606020202030204" pitchFamily="34" charset="0"/>
              </a:rPr>
              <a:t>. </a:t>
            </a:r>
            <a:r>
              <a:rPr lang="pt-BR" sz="2300" b="1" dirty="0">
                <a:latin typeface="Arial Narrow" panose="020B0606020202030204" pitchFamily="34" charset="0"/>
              </a:rPr>
              <a:t>As aspas </a:t>
            </a:r>
            <a:r>
              <a:rPr lang="pt-BR" sz="2300" dirty="0">
                <a:latin typeface="Arial Narrow" panose="020B0606020202030204" pitchFamily="34" charset="0"/>
              </a:rPr>
              <a:t>são um sinal de pontuação usado na língua escrita para destacar uma palavra ou expressão por alguma necessidade. Isso pode ser feito para indicar um significado diferente (conotativo), para indicar uma entonação ou ainda em outros contextos específicos. O uso de aspas é algo frequente nas reportagens. Esse uso pode ser verificado nos dois trechos a seguir. Leia-os com atenção.</a:t>
            </a:r>
          </a:p>
          <a:p>
            <a:pPr algn="just"/>
            <a:endParaRPr lang="pt-BR" sz="1000" dirty="0">
              <a:latin typeface="Arial Narrow" panose="020B0606020202030204" pitchFamily="34" charset="0"/>
            </a:endParaRPr>
          </a:p>
          <a:p>
            <a:pPr algn="just"/>
            <a:r>
              <a:rPr lang="pt-BR" sz="2300" b="1" dirty="0">
                <a:latin typeface="Arial Narrow" panose="020B0606020202030204" pitchFamily="34" charset="0"/>
              </a:rPr>
              <a:t>Fragmento 1</a:t>
            </a:r>
            <a:r>
              <a:rPr lang="pt-BR" sz="2300" dirty="0">
                <a:latin typeface="Arial Narrow" panose="020B0606020202030204" pitchFamily="34" charset="0"/>
              </a:rPr>
              <a:t>: “Conforme Freitas, todo o processo de desenvolvimento dessas soluções também auxilia no fortalecimento do trabalho em equipe, em decorrência da necessidade da ajuda entre os alunos para que a inovação seja capaz de resolver um problema que foi apresentado. </a:t>
            </a:r>
            <a:r>
              <a:rPr lang="pt-BR" sz="2300" b="1" dirty="0">
                <a:latin typeface="Arial Narrow" panose="020B0606020202030204" pitchFamily="34" charset="0"/>
              </a:rPr>
              <a:t>“Essa habilidade ajuda em seleções no mercado de trabalho, pois já há esse contato e essa vivência em equipe, além das contribuições da própria formação tecnológica, que trabalha várias áreas da vida estudantil”, </a:t>
            </a:r>
            <a:r>
              <a:rPr lang="pt-BR" sz="2300" dirty="0">
                <a:latin typeface="Arial Narrow" panose="020B0606020202030204" pitchFamily="34" charset="0"/>
              </a:rPr>
              <a:t>argumenta.”</a:t>
            </a:r>
          </a:p>
          <a:p>
            <a:pPr algn="just"/>
            <a:endParaRPr lang="pt-BR" sz="1000" dirty="0">
              <a:latin typeface="Arial Narrow" panose="020B0606020202030204" pitchFamily="34" charset="0"/>
            </a:endParaRPr>
          </a:p>
          <a:p>
            <a:pPr algn="just"/>
            <a:r>
              <a:rPr lang="pt-BR" sz="2300" b="1" dirty="0">
                <a:latin typeface="Arial Narrow" panose="020B0606020202030204" pitchFamily="34" charset="0"/>
              </a:rPr>
              <a:t>Fragmento 2</a:t>
            </a:r>
            <a:r>
              <a:rPr lang="pt-BR" sz="2300" dirty="0">
                <a:latin typeface="Arial Narrow" panose="020B0606020202030204" pitchFamily="34" charset="0"/>
              </a:rPr>
              <a:t>: "</a:t>
            </a:r>
            <a:r>
              <a:rPr lang="pt-BR" sz="2300" b="1" dirty="0">
                <a:latin typeface="Arial Narrow" panose="020B0606020202030204" pitchFamily="34" charset="0"/>
              </a:rPr>
              <a:t>Eu vejo a robótica como uma oportunidade de testar minhas habilidades técnicas e sociais. Ela vai muito além das salas de aula ou dos robôs, ela ajudou a me encontrar e decidir o curso que quero levar para a minha vida. Hoje, eu sei que eu quero fazer design gráfico e foi a robótica que me permitiu chegar a essa certeza</a:t>
            </a:r>
            <a:r>
              <a:rPr lang="pt-BR" sz="2300" dirty="0">
                <a:latin typeface="Arial Narrow" panose="020B0606020202030204" pitchFamily="34" charset="0"/>
              </a:rPr>
              <a:t>", afirma o jovem, que descobriu na sala de aula ser craque em organização e senso crítico.</a:t>
            </a:r>
          </a:p>
        </p:txBody>
      </p:sp>
    </p:spTree>
    <p:extLst>
      <p:ext uri="{BB962C8B-B14F-4D97-AF65-F5344CB8AC3E}">
        <p14:creationId xmlns:p14="http://schemas.microsoft.com/office/powerpoint/2010/main" val="284011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3713915-81C8-A117-CE95-F1B95C0E3690}"/>
              </a:ext>
            </a:extLst>
          </p:cNvPr>
          <p:cNvSpPr txBox="1"/>
          <p:nvPr/>
        </p:nvSpPr>
        <p:spPr>
          <a:xfrm>
            <a:off x="313765" y="755374"/>
            <a:ext cx="11510682" cy="5201424"/>
          </a:xfrm>
          <a:prstGeom prst="rect">
            <a:avLst/>
          </a:prstGeom>
          <a:noFill/>
        </p:spPr>
        <p:txBody>
          <a:bodyPr wrap="square" rtlCol="0">
            <a:spAutoFit/>
          </a:bodyPr>
          <a:lstStyle/>
          <a:p>
            <a:pPr algn="just"/>
            <a:r>
              <a:rPr lang="pt-BR" sz="2300" dirty="0">
                <a:latin typeface="Arial Narrow" panose="020B0606020202030204" pitchFamily="34" charset="0"/>
              </a:rPr>
              <a:t>O emprego das aspas nos trechos destacados ocorre para</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citar uma fala.</a:t>
            </a:r>
          </a:p>
          <a:p>
            <a:pPr algn="just"/>
            <a:r>
              <a:rPr lang="pt-BR" sz="2300" dirty="0">
                <a:latin typeface="Arial Narrow" panose="020B0606020202030204" pitchFamily="34" charset="0"/>
              </a:rPr>
              <a:t>(B) isolar o aposto.</a:t>
            </a:r>
          </a:p>
          <a:p>
            <a:pPr algn="just"/>
            <a:r>
              <a:rPr lang="pt-BR" sz="2300" dirty="0">
                <a:latin typeface="Arial Narrow" panose="020B0606020202030204" pitchFamily="34" charset="0"/>
              </a:rPr>
              <a:t>(C) introduzir o vocativo.</a:t>
            </a:r>
          </a:p>
          <a:p>
            <a:pPr algn="just"/>
            <a:r>
              <a:rPr lang="pt-BR" sz="2300" dirty="0">
                <a:latin typeface="Arial Narrow" panose="020B0606020202030204" pitchFamily="34" charset="0"/>
              </a:rPr>
              <a:t>(D) formar uma pergunta direta.</a:t>
            </a:r>
          </a:p>
          <a:p>
            <a:pPr algn="just"/>
            <a:r>
              <a:rPr lang="pt-BR" sz="2300" dirty="0">
                <a:latin typeface="Arial Narrow" panose="020B0606020202030204" pitchFamily="34" charset="0"/>
              </a:rPr>
              <a:t>(E) indicar a omissão do discurso.</a:t>
            </a:r>
          </a:p>
          <a:p>
            <a:pPr algn="just"/>
            <a:endParaRPr lang="pt-BR" sz="2300" b="1" dirty="0">
              <a:latin typeface="Arial Narrow" panose="020B0606020202030204" pitchFamily="34" charset="0"/>
            </a:endParaRPr>
          </a:p>
          <a:p>
            <a:pPr algn="just"/>
            <a:r>
              <a:rPr lang="pt-BR" sz="2300" b="1" dirty="0">
                <a:latin typeface="Arial Narrow" panose="020B0606020202030204" pitchFamily="34" charset="0"/>
              </a:rPr>
              <a:t>13</a:t>
            </a:r>
            <a:r>
              <a:rPr lang="pt-BR" sz="2300" dirty="0">
                <a:latin typeface="Arial Narrow" panose="020B0606020202030204" pitchFamily="34" charset="0"/>
              </a:rPr>
              <a:t>. Nos dois fragmentos lidos, os usos de aspas são acompanhados por verbos de elocução. </a:t>
            </a:r>
            <a:r>
              <a:rPr lang="pt-BR" sz="2300" b="1" dirty="0">
                <a:latin typeface="Arial Narrow" panose="020B0606020202030204" pitchFamily="34" charset="0"/>
              </a:rPr>
              <a:t>Verbos de elocução/declaração ou dicendi</a:t>
            </a:r>
            <a:r>
              <a:rPr lang="pt-BR" sz="2300" dirty="0">
                <a:latin typeface="Arial Narrow" panose="020B0606020202030204" pitchFamily="34" charset="0"/>
              </a:rPr>
              <a:t> são verbos que anunciam o discurso, ou seja, introduzem uma fala, indicando as atitudes e ações das personagens ou o modo como o interlocutor expressa-se. São usados primeiramente para introduzir o </a:t>
            </a:r>
            <a:r>
              <a:rPr lang="pt-BR" sz="2300" b="1" dirty="0">
                <a:latin typeface="Arial Narrow" panose="020B0606020202030204" pitchFamily="34" charset="0"/>
              </a:rPr>
              <a:t>discurso direto</a:t>
            </a:r>
            <a:r>
              <a:rPr lang="pt-BR" sz="2300" dirty="0">
                <a:latin typeface="Arial Narrow" panose="020B0606020202030204" pitchFamily="34" charset="0"/>
              </a:rPr>
              <a:t>, quando ocorre a transcrição exata da fala das personagens, mas introduzem também o </a:t>
            </a:r>
            <a:r>
              <a:rPr lang="pt-BR" sz="2300" b="1" dirty="0">
                <a:latin typeface="Arial Narrow" panose="020B0606020202030204" pitchFamily="34" charset="0"/>
              </a:rPr>
              <a:t>discurso indireto</a:t>
            </a:r>
            <a:r>
              <a:rPr lang="pt-BR" sz="2300" dirty="0">
                <a:latin typeface="Arial Narrow" panose="020B0606020202030204" pitchFamily="34" charset="0"/>
              </a:rPr>
              <a:t>, quando o narrador reproduz a essência das falas das personagens com as suas próprias palavras. </a:t>
            </a:r>
          </a:p>
          <a:p>
            <a:pPr algn="just"/>
            <a:r>
              <a:rPr lang="pt-BR" sz="2300" dirty="0">
                <a:latin typeface="Arial Narrow" panose="020B0606020202030204" pitchFamily="34" charset="0"/>
              </a:rPr>
              <a:t>Quais são os verbos de elocução dos fragmentos anteriores (atividade 12)?</a:t>
            </a:r>
          </a:p>
        </p:txBody>
      </p:sp>
    </p:spTree>
    <p:extLst>
      <p:ext uri="{BB962C8B-B14F-4D97-AF65-F5344CB8AC3E}">
        <p14:creationId xmlns:p14="http://schemas.microsoft.com/office/powerpoint/2010/main" val="3036607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57FAEF6-C125-D85B-9F6A-5970FC0F927C}"/>
              </a:ext>
            </a:extLst>
          </p:cNvPr>
          <p:cNvSpPr txBox="1"/>
          <p:nvPr/>
        </p:nvSpPr>
        <p:spPr>
          <a:xfrm>
            <a:off x="349623" y="725362"/>
            <a:ext cx="11492753" cy="5793894"/>
          </a:xfrm>
          <a:prstGeom prst="rect">
            <a:avLst/>
          </a:prstGeom>
          <a:noFill/>
        </p:spPr>
        <p:txBody>
          <a:bodyPr wrap="square" rtlCol="0">
            <a:spAutoFit/>
          </a:bodyPr>
          <a:lstStyle/>
          <a:p>
            <a:pPr algn="just"/>
            <a:r>
              <a:rPr lang="pt-BR" sz="2300" b="1" dirty="0">
                <a:latin typeface="Arial Narrow" panose="020B0606020202030204" pitchFamily="34" charset="0"/>
              </a:rPr>
              <a:t>14</a:t>
            </a:r>
            <a:r>
              <a:rPr lang="pt-BR" sz="2300" dirty="0">
                <a:latin typeface="Arial Narrow" panose="020B0606020202030204" pitchFamily="34" charset="0"/>
              </a:rPr>
              <a:t>. Os dois fragmentos apresentam as falas de Freitas e de Pedro Henrique entrevistados para a reportagem em discurso direto - aquele em que o narrador reproduz as palavras de outra pessoa ou personagem, separando-as das suas, utilizando para isso dois pontos, aspas ou travessão de diálogo, marcas que ajudam a identificar quem está falando. Transcreva a segunda fala contida no fragmento 2 para o discurso indireto – aquele que o narrador diz, ele próprio, o que a outra pessoa ou personagem disse.</a:t>
            </a:r>
          </a:p>
          <a:p>
            <a:pPr algn="just"/>
            <a:endParaRPr lang="pt-BR" sz="2000" dirty="0">
              <a:latin typeface="Arial Narrow" panose="020B0606020202030204" pitchFamily="34" charset="0"/>
            </a:endParaRPr>
          </a:p>
          <a:p>
            <a:pPr algn="just"/>
            <a:r>
              <a:rPr lang="pt-BR" sz="2250" b="1" dirty="0">
                <a:latin typeface="Arial Narrow" panose="020B0606020202030204" pitchFamily="34" charset="0"/>
              </a:rPr>
              <a:t>15</a:t>
            </a:r>
            <a:r>
              <a:rPr lang="pt-BR" sz="2250" dirty="0">
                <a:latin typeface="Arial Narrow" panose="020B0606020202030204" pitchFamily="34" charset="0"/>
              </a:rPr>
              <a:t>. As aspas são usadas, geralmente, para indicar o início e o fim do discurso alheio, mas também podem ser usadas para: enfatizar um termo, uma palavra ou uma expressão dentro da estrutura oracional; salientar palavras de outras línguas (estrangeirismos) usadas dentro de um período; isolar o discurso de uma personagem em textos narrativos; salientar gírias, arcaísmos e formas populares que fogem do nível da fala usada pelo autor do texto; indicar – algumas vezes de forma irônica – o emprego de palavras em sentido diverso do que lhe é habitual. No texto II a expressão “</a:t>
            </a:r>
            <a:r>
              <a:rPr lang="pt-BR" sz="2250" b="1" dirty="0">
                <a:latin typeface="Arial Narrow" panose="020B0606020202030204" pitchFamily="34" charset="0"/>
              </a:rPr>
              <a:t>projeto de vida</a:t>
            </a:r>
            <a:r>
              <a:rPr lang="pt-BR" sz="2250" dirty="0">
                <a:latin typeface="Arial Narrow" panose="020B0606020202030204" pitchFamily="34" charset="0"/>
              </a:rPr>
              <a:t>”, está entre aspas com o intuito de</a:t>
            </a:r>
          </a:p>
          <a:p>
            <a:pPr algn="just"/>
            <a:endParaRPr lang="pt-BR" sz="1000" dirty="0">
              <a:latin typeface="Arial Narrow" panose="020B0606020202030204" pitchFamily="34" charset="0"/>
            </a:endParaRPr>
          </a:p>
          <a:p>
            <a:pPr algn="just"/>
            <a:r>
              <a:rPr lang="pt-BR" sz="2250" dirty="0">
                <a:latin typeface="Arial Narrow" panose="020B0606020202030204" pitchFamily="34" charset="0"/>
              </a:rPr>
              <a:t>(A) dar um tom de ironia.				(D) fazer uma citação direta.</a:t>
            </a:r>
          </a:p>
          <a:p>
            <a:pPr algn="just"/>
            <a:r>
              <a:rPr lang="pt-BR" sz="2250" dirty="0">
                <a:latin typeface="Arial Narrow" panose="020B0606020202030204" pitchFamily="34" charset="0"/>
              </a:rPr>
              <a:t>(B) realçar um neologismo.			(E) destacar uma nova informação.</a:t>
            </a:r>
          </a:p>
          <a:p>
            <a:pPr algn="just"/>
            <a:r>
              <a:rPr lang="pt-BR" sz="2250" dirty="0">
                <a:latin typeface="Arial Narrow" panose="020B0606020202030204" pitchFamily="34" charset="0"/>
              </a:rPr>
              <a:t>(C) enfatizar uma afirmação.</a:t>
            </a:r>
          </a:p>
        </p:txBody>
      </p:sp>
    </p:spTree>
    <p:extLst>
      <p:ext uri="{BB962C8B-B14F-4D97-AF65-F5344CB8AC3E}">
        <p14:creationId xmlns:p14="http://schemas.microsoft.com/office/powerpoint/2010/main" val="4218045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A3973E4F-6F80-11E4-C861-CDC0ED8365A1}"/>
              </a:ext>
            </a:extLst>
          </p:cNvPr>
          <p:cNvSpPr txBox="1"/>
          <p:nvPr/>
        </p:nvSpPr>
        <p:spPr>
          <a:xfrm>
            <a:off x="349358" y="1115673"/>
            <a:ext cx="11422223" cy="446276"/>
          </a:xfrm>
          <a:prstGeom prst="rect">
            <a:avLst/>
          </a:prstGeom>
          <a:noFill/>
        </p:spPr>
        <p:txBody>
          <a:bodyPr wrap="square">
            <a:spAutoFit/>
          </a:bodyPr>
          <a:lstStyle/>
          <a:p>
            <a:r>
              <a:rPr lang="pt-BR" sz="2300" b="1" dirty="0">
                <a:latin typeface="Arial Narrow" panose="020B0606020202030204" pitchFamily="34" charset="0"/>
              </a:rPr>
              <a:t>Contextualizando o gênero, o tema e o campo de atuação</a:t>
            </a:r>
          </a:p>
        </p:txBody>
      </p:sp>
      <p:graphicFrame>
        <p:nvGraphicFramePr>
          <p:cNvPr id="2" name="Tabela 1">
            <a:extLst>
              <a:ext uri="{FF2B5EF4-FFF2-40B4-BE49-F238E27FC236}">
                <a16:creationId xmlns:a16="http://schemas.microsoft.com/office/drawing/2014/main" id="{5003ADB3-728B-122B-BA75-45278C0E517E}"/>
              </a:ext>
            </a:extLst>
          </p:cNvPr>
          <p:cNvGraphicFramePr>
            <a:graphicFrameLocks noGrp="1"/>
          </p:cNvGraphicFramePr>
          <p:nvPr>
            <p:extLst>
              <p:ext uri="{D42A27DB-BD31-4B8C-83A1-F6EECF244321}">
                <p14:modId xmlns:p14="http://schemas.microsoft.com/office/powerpoint/2010/main" val="1481877422"/>
              </p:ext>
            </p:extLst>
          </p:nvPr>
        </p:nvGraphicFramePr>
        <p:xfrm>
          <a:off x="349358" y="768976"/>
          <a:ext cx="11422223" cy="346697"/>
        </p:xfrm>
        <a:graphic>
          <a:graphicData uri="http://schemas.openxmlformats.org/drawingml/2006/table">
            <a:tbl>
              <a:tblPr firstRow="1" firstCol="1" bandRow="1"/>
              <a:tblGrid>
                <a:gridCol w="11422223">
                  <a:extLst>
                    <a:ext uri="{9D8B030D-6E8A-4147-A177-3AD203B41FA5}">
                      <a16:colId xmlns:a16="http://schemas.microsoft.com/office/drawing/2014/main" val="1169158245"/>
                    </a:ext>
                  </a:extLst>
                </a:gridCol>
              </a:tblGrid>
              <a:tr h="346697">
                <a:tc>
                  <a:txBody>
                    <a:bodyPr/>
                    <a:lstStyle/>
                    <a:p>
                      <a:pPr algn="ctr">
                        <a:lnSpc>
                          <a:spcPct val="115000"/>
                        </a:lnSpc>
                        <a:spcAft>
                          <a:spcPts val="800"/>
                        </a:spcAft>
                      </a:pPr>
                      <a:r>
                        <a:rPr lang="pt-BR" sz="2000" b="1" kern="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GRUPO DE ATIVIDADES 1</a:t>
                      </a:r>
                      <a:endParaRPr lang="pt-B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F200"/>
                    </a:solidFill>
                  </a:tcPr>
                </a:tc>
                <a:extLst>
                  <a:ext uri="{0D108BD9-81ED-4DB2-BD59-A6C34878D82A}">
                    <a16:rowId xmlns:a16="http://schemas.microsoft.com/office/drawing/2014/main" val="1667424576"/>
                  </a:ext>
                </a:extLst>
              </a:tr>
            </a:tbl>
          </a:graphicData>
        </a:graphic>
      </p:graphicFrame>
      <p:sp>
        <p:nvSpPr>
          <p:cNvPr id="3" name="CaixaDeTexto 2">
            <a:extLst>
              <a:ext uri="{FF2B5EF4-FFF2-40B4-BE49-F238E27FC236}">
                <a16:creationId xmlns:a16="http://schemas.microsoft.com/office/drawing/2014/main" id="{3E973C66-0F6C-96A2-5CBA-1673913801C5}"/>
              </a:ext>
            </a:extLst>
          </p:cNvPr>
          <p:cNvSpPr txBox="1"/>
          <p:nvPr/>
        </p:nvSpPr>
        <p:spPr>
          <a:xfrm>
            <a:off x="349358" y="1727489"/>
            <a:ext cx="11519790" cy="1508105"/>
          </a:xfrm>
          <a:prstGeom prst="rect">
            <a:avLst/>
          </a:prstGeom>
          <a:noFill/>
        </p:spPr>
        <p:txBody>
          <a:bodyPr wrap="square" rtlCol="0">
            <a:spAutoFit/>
          </a:bodyPr>
          <a:lstStyle/>
          <a:p>
            <a:pPr algn="just"/>
            <a:r>
              <a:rPr lang="pt-BR" sz="2300" b="1" dirty="0">
                <a:latin typeface="Arial Narrow" panose="020B0606020202030204" pitchFamily="34" charset="0"/>
              </a:rPr>
              <a:t>        Estudante, que bom estarmos juntos novamente para aprendermos um pouquinho mais, não é verdade? Pois bem, vamos aproveitar ao máximo esta nossa sequência, e sabe qual o assunto que iremos discutir? Falaremos a respeito de Poemas, que certamente, fazem você se lembrar de rimas, estrofe, eu-lírico e ...</a:t>
            </a:r>
          </a:p>
        </p:txBody>
      </p:sp>
      <p:sp>
        <p:nvSpPr>
          <p:cNvPr id="16" name="CaixaDeTexto 15">
            <a:extLst>
              <a:ext uri="{FF2B5EF4-FFF2-40B4-BE49-F238E27FC236}">
                <a16:creationId xmlns:a16="http://schemas.microsoft.com/office/drawing/2014/main" id="{2B79A5A5-9E21-514B-C0F9-E3EAABC1237C}"/>
              </a:ext>
            </a:extLst>
          </p:cNvPr>
          <p:cNvSpPr txBox="1"/>
          <p:nvPr/>
        </p:nvSpPr>
        <p:spPr>
          <a:xfrm>
            <a:off x="349358" y="3684105"/>
            <a:ext cx="11519790" cy="446276"/>
          </a:xfrm>
          <a:prstGeom prst="rect">
            <a:avLst/>
          </a:prstGeom>
          <a:noFill/>
        </p:spPr>
        <p:txBody>
          <a:bodyPr wrap="square" rtlCol="0">
            <a:spAutoFit/>
          </a:bodyPr>
          <a:lstStyle/>
          <a:p>
            <a:pPr algn="just"/>
            <a:r>
              <a:rPr lang="pt-BR" sz="2300" b="1" dirty="0">
                <a:latin typeface="Arial Narrow" panose="020B0606020202030204" pitchFamily="34" charset="0"/>
              </a:rPr>
              <a:t>1</a:t>
            </a:r>
            <a:r>
              <a:rPr lang="pt-BR" sz="2300" dirty="0">
                <a:latin typeface="Arial Narrow" panose="020B0606020202030204" pitchFamily="34" charset="0"/>
              </a:rPr>
              <a:t>. Vamos ouvir algumas declamações? Acesse os links a seguir e ouça atentamente.</a:t>
            </a:r>
          </a:p>
        </p:txBody>
      </p:sp>
      <p:pic>
        <p:nvPicPr>
          <p:cNvPr id="18" name="Imagem 17">
            <a:extLst>
              <a:ext uri="{FF2B5EF4-FFF2-40B4-BE49-F238E27FC236}">
                <a16:creationId xmlns:a16="http://schemas.microsoft.com/office/drawing/2014/main" id="{E6A898B2-930E-76E8-8817-384485D5AEEF}"/>
              </a:ext>
            </a:extLst>
          </p:cNvPr>
          <p:cNvPicPr>
            <a:picLocks noChangeAspect="1"/>
          </p:cNvPicPr>
          <p:nvPr/>
        </p:nvPicPr>
        <p:blipFill>
          <a:blip r:embed="rId2"/>
          <a:stretch>
            <a:fillRect/>
          </a:stretch>
        </p:blipFill>
        <p:spPr>
          <a:xfrm>
            <a:off x="779929" y="4231689"/>
            <a:ext cx="2758168" cy="2027583"/>
          </a:xfrm>
          <a:prstGeom prst="rect">
            <a:avLst/>
          </a:prstGeom>
        </p:spPr>
      </p:pic>
      <p:pic>
        <p:nvPicPr>
          <p:cNvPr id="20" name="Imagem 19">
            <a:extLst>
              <a:ext uri="{FF2B5EF4-FFF2-40B4-BE49-F238E27FC236}">
                <a16:creationId xmlns:a16="http://schemas.microsoft.com/office/drawing/2014/main" id="{A14D3FAB-8208-9E7F-2225-E26D4CFB5AB6}"/>
              </a:ext>
            </a:extLst>
          </p:cNvPr>
          <p:cNvPicPr>
            <a:picLocks noChangeAspect="1"/>
          </p:cNvPicPr>
          <p:nvPr/>
        </p:nvPicPr>
        <p:blipFill>
          <a:blip r:embed="rId3"/>
          <a:stretch>
            <a:fillRect/>
          </a:stretch>
        </p:blipFill>
        <p:spPr>
          <a:xfrm>
            <a:off x="4222376" y="4236399"/>
            <a:ext cx="2655502" cy="2027583"/>
          </a:xfrm>
          <a:prstGeom prst="rect">
            <a:avLst/>
          </a:prstGeom>
        </p:spPr>
      </p:pic>
      <p:pic>
        <p:nvPicPr>
          <p:cNvPr id="22" name="Imagem 21">
            <a:extLst>
              <a:ext uri="{FF2B5EF4-FFF2-40B4-BE49-F238E27FC236}">
                <a16:creationId xmlns:a16="http://schemas.microsoft.com/office/drawing/2014/main" id="{0955E722-F8A5-1802-FA01-2A0D641E2496}"/>
              </a:ext>
            </a:extLst>
          </p:cNvPr>
          <p:cNvPicPr>
            <a:picLocks noChangeAspect="1"/>
          </p:cNvPicPr>
          <p:nvPr/>
        </p:nvPicPr>
        <p:blipFill>
          <a:blip r:embed="rId3"/>
          <a:stretch>
            <a:fillRect/>
          </a:stretch>
        </p:blipFill>
        <p:spPr>
          <a:xfrm>
            <a:off x="7454971" y="4231689"/>
            <a:ext cx="2941981" cy="2030772"/>
          </a:xfrm>
          <a:prstGeom prst="rect">
            <a:avLst/>
          </a:prstGeom>
        </p:spPr>
      </p:pic>
    </p:spTree>
    <p:extLst>
      <p:ext uri="{BB962C8B-B14F-4D97-AF65-F5344CB8AC3E}">
        <p14:creationId xmlns:p14="http://schemas.microsoft.com/office/powerpoint/2010/main" val="3032839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18DB5F4-7595-5E44-5C36-BFB568F40E72}"/>
              </a:ext>
            </a:extLst>
          </p:cNvPr>
          <p:cNvSpPr txBox="1"/>
          <p:nvPr/>
        </p:nvSpPr>
        <p:spPr>
          <a:xfrm>
            <a:off x="303519" y="769258"/>
            <a:ext cx="11538857" cy="1862048"/>
          </a:xfrm>
          <a:prstGeom prst="rect">
            <a:avLst/>
          </a:prstGeom>
          <a:noFill/>
        </p:spPr>
        <p:txBody>
          <a:bodyPr wrap="square" rtlCol="0">
            <a:spAutoFit/>
          </a:bodyPr>
          <a:lstStyle/>
          <a:p>
            <a:r>
              <a:rPr lang="pt-BR" sz="2300" dirty="0">
                <a:latin typeface="Arial Narrow" panose="020B0606020202030204" pitchFamily="34" charset="0"/>
              </a:rPr>
              <a:t>• Qual o gênero desses textos ouvidos?</a:t>
            </a:r>
          </a:p>
          <a:p>
            <a:r>
              <a:rPr lang="pt-BR" sz="2300" dirty="0">
                <a:latin typeface="Arial Narrow" panose="020B0606020202030204" pitchFamily="34" charset="0"/>
              </a:rPr>
              <a:t>• Esses poemas possuem algo em comum?</a:t>
            </a:r>
          </a:p>
          <a:p>
            <a:r>
              <a:rPr lang="pt-BR" sz="2300" dirty="0">
                <a:latin typeface="Arial Narrow" panose="020B0606020202030204" pitchFamily="34" charset="0"/>
              </a:rPr>
              <a:t>• O que cada um deles nos mostra?</a:t>
            </a:r>
          </a:p>
          <a:p>
            <a:r>
              <a:rPr lang="pt-BR" sz="2300" dirty="0">
                <a:latin typeface="Arial Narrow" panose="020B0606020202030204" pitchFamily="34" charset="0"/>
              </a:rPr>
              <a:t>• Qual mensagem esses poemas querem nos passar?</a:t>
            </a:r>
          </a:p>
          <a:p>
            <a:r>
              <a:rPr lang="pt-BR" sz="2300" dirty="0">
                <a:latin typeface="Arial Narrow" panose="020B0606020202030204" pitchFamily="34" charset="0"/>
              </a:rPr>
              <a:t>• Quais são as características mais marcantes de cada um desses poemas?</a:t>
            </a:r>
          </a:p>
        </p:txBody>
      </p:sp>
      <p:sp>
        <p:nvSpPr>
          <p:cNvPr id="4" name="CaixaDeTexto 3">
            <a:extLst>
              <a:ext uri="{FF2B5EF4-FFF2-40B4-BE49-F238E27FC236}">
                <a16:creationId xmlns:a16="http://schemas.microsoft.com/office/drawing/2014/main" id="{A5C12926-8BEA-867C-ACA9-684025C5B4C7}"/>
              </a:ext>
            </a:extLst>
          </p:cNvPr>
          <p:cNvSpPr txBox="1"/>
          <p:nvPr/>
        </p:nvSpPr>
        <p:spPr>
          <a:xfrm>
            <a:off x="377371" y="2835965"/>
            <a:ext cx="11465005" cy="1154162"/>
          </a:xfrm>
          <a:prstGeom prst="rect">
            <a:avLst/>
          </a:prstGeom>
          <a:noFill/>
        </p:spPr>
        <p:txBody>
          <a:bodyPr wrap="square" rtlCol="0">
            <a:spAutoFit/>
          </a:bodyPr>
          <a:lstStyle/>
          <a:p>
            <a:pPr algn="just"/>
            <a:r>
              <a:rPr lang="pt-BR" sz="2300" b="1" dirty="0">
                <a:latin typeface="Arial Narrow" panose="020B0606020202030204" pitchFamily="34" charset="0"/>
              </a:rPr>
              <a:t>        Estudante, agora que você já ouviu e discutiu os textos de abertura, vamos conhecer mais sobre a nossa Literatura brasileira e goiana, com seus escritores e escritoras que representam as nossas letras aqui e no resto do mundo também. Vamos lá????</a:t>
            </a:r>
          </a:p>
        </p:txBody>
      </p:sp>
    </p:spTree>
    <p:extLst>
      <p:ext uri="{BB962C8B-B14F-4D97-AF65-F5344CB8AC3E}">
        <p14:creationId xmlns:p14="http://schemas.microsoft.com/office/powerpoint/2010/main" val="2120186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8D82A07-7451-5D25-C0DA-B9DE005C8801}"/>
              </a:ext>
            </a:extLst>
          </p:cNvPr>
          <p:cNvSpPr txBox="1"/>
          <p:nvPr/>
        </p:nvSpPr>
        <p:spPr>
          <a:xfrm>
            <a:off x="344556" y="799892"/>
            <a:ext cx="11515749" cy="446276"/>
          </a:xfrm>
          <a:prstGeom prst="rect">
            <a:avLst/>
          </a:prstGeom>
          <a:noFill/>
        </p:spPr>
        <p:txBody>
          <a:bodyPr wrap="square">
            <a:spAutoFit/>
          </a:bodyPr>
          <a:lstStyle/>
          <a:p>
            <a:r>
              <a:rPr lang="pt-BR" sz="2300" dirty="0">
                <a:solidFill>
                  <a:schemeClr val="accent2">
                    <a:lumMod val="75000"/>
                  </a:schemeClr>
                </a:solidFill>
                <a:latin typeface="Arial Narrow" panose="020B0606020202030204" pitchFamily="34" charset="0"/>
              </a:rPr>
              <a:t>► Conhecendo os gênero textual</a:t>
            </a:r>
          </a:p>
        </p:txBody>
      </p:sp>
      <p:sp>
        <p:nvSpPr>
          <p:cNvPr id="4" name="CaixaDeTexto 3">
            <a:extLst>
              <a:ext uri="{FF2B5EF4-FFF2-40B4-BE49-F238E27FC236}">
                <a16:creationId xmlns:a16="http://schemas.microsoft.com/office/drawing/2014/main" id="{DC9CEA31-5123-6C25-97F0-3175D673A418}"/>
              </a:ext>
            </a:extLst>
          </p:cNvPr>
          <p:cNvSpPr txBox="1"/>
          <p:nvPr/>
        </p:nvSpPr>
        <p:spPr>
          <a:xfrm>
            <a:off x="344556" y="1328725"/>
            <a:ext cx="11582399" cy="5047536"/>
          </a:xfrm>
          <a:prstGeom prst="rect">
            <a:avLst/>
          </a:prstGeom>
          <a:solidFill>
            <a:srgbClr val="F1F8EC"/>
          </a:solidFill>
          <a:ln w="19050">
            <a:solidFill>
              <a:schemeClr val="accent6">
                <a:lumMod val="75000"/>
              </a:schemeClr>
            </a:solidFill>
          </a:ln>
        </p:spPr>
        <p:txBody>
          <a:bodyPr wrap="square" rtlCol="0">
            <a:spAutoFit/>
          </a:bodyPr>
          <a:lstStyle/>
          <a:p>
            <a:pPr indent="447675" algn="just"/>
            <a:r>
              <a:rPr lang="pt-BR" sz="2300" dirty="0">
                <a:latin typeface="Arial Narrow" panose="020B0606020202030204" pitchFamily="34" charset="0"/>
              </a:rPr>
              <a:t>O </a:t>
            </a:r>
            <a:r>
              <a:rPr lang="pt-BR" sz="2300" b="1" dirty="0">
                <a:latin typeface="Arial Narrow" panose="020B0606020202030204" pitchFamily="34" charset="0"/>
              </a:rPr>
              <a:t>poema</a:t>
            </a:r>
            <a:r>
              <a:rPr lang="pt-BR" sz="2300" dirty="0">
                <a:latin typeface="Arial Narrow" panose="020B0606020202030204" pitchFamily="34" charset="0"/>
              </a:rPr>
              <a:t> é um gênero literário existente desde a Grécia Antiga e que perdura até os dias de hoje. Na Grécia, os três gêneros literários principais (lírico, dramático e épico) eram escritos na forma de poema, por isso essa forma de escrita era muito utilizada o tempo todo. </a:t>
            </a:r>
          </a:p>
          <a:p>
            <a:pPr indent="447675" algn="just"/>
            <a:r>
              <a:rPr lang="pt-BR" sz="2300" dirty="0">
                <a:latin typeface="Arial Narrow" panose="020B0606020202030204" pitchFamily="34" charset="0"/>
              </a:rPr>
              <a:t>A palavra “poema” em si vem do grego “</a:t>
            </a:r>
            <a:r>
              <a:rPr lang="pt-BR" sz="2300" dirty="0" err="1">
                <a:latin typeface="Arial Narrow" panose="020B0606020202030204" pitchFamily="34" charset="0"/>
              </a:rPr>
              <a:t>poein</a:t>
            </a:r>
            <a:r>
              <a:rPr lang="pt-BR" sz="2300" dirty="0">
                <a:latin typeface="Arial Narrow" panose="020B0606020202030204" pitchFamily="34" charset="0"/>
              </a:rPr>
              <a:t>”, que significa “fazer, compor”. Porém, com o passar do tempo, a narrativa foi tomando espaço no campo literário, e o poema ficou mais relacionado ao gênero lírico. Assim, o poema é conhecido por ser um gênero muito subjetivo, por despertar múltiplas interpretações e por utilizar uma linguagem poética, geralmente recheada de figuras de linguagem diferentes. </a:t>
            </a:r>
          </a:p>
          <a:p>
            <a:pPr algn="just"/>
            <a:r>
              <a:rPr lang="pt-BR" sz="2300" b="1" dirty="0">
                <a:latin typeface="Arial Narrow" panose="020B0606020202030204" pitchFamily="34" charset="0"/>
              </a:rPr>
              <a:t>O que caracteriza um poema?</a:t>
            </a:r>
          </a:p>
          <a:p>
            <a:pPr indent="447675" algn="just"/>
            <a:r>
              <a:rPr lang="pt-BR" sz="2300" dirty="0">
                <a:latin typeface="Arial Narrow" panose="020B0606020202030204" pitchFamily="34" charset="0"/>
              </a:rPr>
              <a:t>O poema é caracterizado por ser escrito com versos e estrofes. Cada estrofe é formada por um tanto de versos, podendo ter mais ou menos versos de acordo com o tipo de poema. </a:t>
            </a:r>
          </a:p>
          <a:p>
            <a:pPr indent="447675" algn="just"/>
            <a:r>
              <a:rPr lang="pt-BR" sz="2300" dirty="0">
                <a:latin typeface="Arial Narrow" panose="020B0606020202030204" pitchFamily="34" charset="0"/>
              </a:rPr>
              <a:t>Há elementos nos poemas que podem ser usados ou não, sendo eles: a rima e a métrica.</a:t>
            </a:r>
          </a:p>
          <a:p>
            <a:pPr indent="447675" algn="just"/>
            <a:r>
              <a:rPr lang="pt-BR" sz="2300" dirty="0">
                <a:latin typeface="Arial Narrow" panose="020B0606020202030204" pitchFamily="34" charset="0"/>
              </a:rPr>
              <a:t>A rima é a semelhança de sons nas palavras do poema, geralmente utilizada no final dos versos (mas pode aparecer no meio também, caracterizando o que chamamos de rima interna). Os versos que não </a:t>
            </a:r>
          </a:p>
        </p:txBody>
      </p:sp>
    </p:spTree>
    <p:extLst>
      <p:ext uri="{BB962C8B-B14F-4D97-AF65-F5344CB8AC3E}">
        <p14:creationId xmlns:p14="http://schemas.microsoft.com/office/powerpoint/2010/main" val="863476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8675250-86B2-D44D-124B-DEFAF3DF6425}"/>
              </a:ext>
            </a:extLst>
          </p:cNvPr>
          <p:cNvSpPr txBox="1"/>
          <p:nvPr/>
        </p:nvSpPr>
        <p:spPr>
          <a:xfrm>
            <a:off x="250166" y="785004"/>
            <a:ext cx="11714671" cy="446276"/>
          </a:xfrm>
          <a:prstGeom prst="rect">
            <a:avLst/>
          </a:prstGeom>
          <a:noFill/>
        </p:spPr>
        <p:txBody>
          <a:bodyPr wrap="square" rtlCol="0">
            <a:spAutoFit/>
          </a:bodyPr>
          <a:lstStyle/>
          <a:p>
            <a:r>
              <a:rPr lang="pt-BR" sz="2300" dirty="0">
                <a:latin typeface="Arial Narrow" panose="020B0606020202030204" pitchFamily="34" charset="0"/>
              </a:rPr>
              <a:t>1. Antes de ler os textos, vamos conversar? Observe as capas dadas e responda.</a:t>
            </a:r>
          </a:p>
        </p:txBody>
      </p:sp>
      <p:pic>
        <p:nvPicPr>
          <p:cNvPr id="4" name="Imagem 3">
            <a:extLst>
              <a:ext uri="{FF2B5EF4-FFF2-40B4-BE49-F238E27FC236}">
                <a16:creationId xmlns:a16="http://schemas.microsoft.com/office/drawing/2014/main" id="{7B9F1E9D-9CF2-312B-6F5C-9AB4D76F5FD8}"/>
              </a:ext>
            </a:extLst>
          </p:cNvPr>
          <p:cNvPicPr>
            <a:picLocks noChangeAspect="1"/>
          </p:cNvPicPr>
          <p:nvPr/>
        </p:nvPicPr>
        <p:blipFill>
          <a:blip r:embed="rId2"/>
          <a:stretch>
            <a:fillRect/>
          </a:stretch>
        </p:blipFill>
        <p:spPr>
          <a:xfrm>
            <a:off x="956553" y="1391055"/>
            <a:ext cx="4363715" cy="4681941"/>
          </a:xfrm>
          <a:prstGeom prst="rect">
            <a:avLst/>
          </a:prstGeom>
        </p:spPr>
      </p:pic>
      <p:pic>
        <p:nvPicPr>
          <p:cNvPr id="6" name="Imagem 5">
            <a:extLst>
              <a:ext uri="{FF2B5EF4-FFF2-40B4-BE49-F238E27FC236}">
                <a16:creationId xmlns:a16="http://schemas.microsoft.com/office/drawing/2014/main" id="{54057634-3DD9-0F81-0305-3C77FAC0CA32}"/>
              </a:ext>
            </a:extLst>
          </p:cNvPr>
          <p:cNvPicPr>
            <a:picLocks noChangeAspect="1"/>
          </p:cNvPicPr>
          <p:nvPr/>
        </p:nvPicPr>
        <p:blipFill>
          <a:blip r:embed="rId3"/>
          <a:stretch>
            <a:fillRect/>
          </a:stretch>
        </p:blipFill>
        <p:spPr>
          <a:xfrm>
            <a:off x="5758775" y="1391056"/>
            <a:ext cx="4622354" cy="4707840"/>
          </a:xfrm>
          <a:prstGeom prst="rect">
            <a:avLst/>
          </a:prstGeom>
        </p:spPr>
      </p:pic>
      <p:sp>
        <p:nvSpPr>
          <p:cNvPr id="5" name="CaixaDeTexto 4">
            <a:extLst>
              <a:ext uri="{FF2B5EF4-FFF2-40B4-BE49-F238E27FC236}">
                <a16:creationId xmlns:a16="http://schemas.microsoft.com/office/drawing/2014/main" id="{B8CFF9DC-686E-E44B-5A34-92597F56C769}"/>
              </a:ext>
            </a:extLst>
          </p:cNvPr>
          <p:cNvSpPr txBox="1"/>
          <p:nvPr/>
        </p:nvSpPr>
        <p:spPr>
          <a:xfrm>
            <a:off x="938624" y="6072996"/>
            <a:ext cx="4381644" cy="430887"/>
          </a:xfrm>
          <a:prstGeom prst="rect">
            <a:avLst/>
          </a:prstGeom>
          <a:noFill/>
        </p:spPr>
        <p:txBody>
          <a:bodyPr wrap="square">
            <a:spAutoFit/>
          </a:bodyPr>
          <a:lstStyle/>
          <a:p>
            <a:pPr algn="ctr"/>
            <a:r>
              <a:rPr lang="pt-BR" sz="1100" dirty="0">
                <a:effectLst/>
                <a:latin typeface="Arial Narrow" panose="020B0606020202030204" pitchFamily="34" charset="0"/>
                <a:ea typeface="Calibri" panose="020F0502020204030204" pitchFamily="34" charset="0"/>
                <a:cs typeface="Arial" panose="020B0604020202020204" pitchFamily="34" charset="0"/>
              </a:rPr>
              <a:t>Disponível em: https://cienciahoje.org.br/</a:t>
            </a:r>
            <a:r>
              <a:rPr lang="pt-BR" sz="1100" dirty="0" err="1">
                <a:effectLst/>
                <a:latin typeface="Arial Narrow" panose="020B0606020202030204" pitchFamily="34" charset="0"/>
                <a:ea typeface="Calibri" panose="020F0502020204030204" pitchFamily="34" charset="0"/>
                <a:cs typeface="Arial" panose="020B0604020202020204" pitchFamily="34" charset="0"/>
              </a:rPr>
              <a:t>wp-content</a:t>
            </a:r>
            <a:r>
              <a:rPr lang="pt-BR" sz="1100" dirty="0">
                <a:effectLst/>
                <a:latin typeface="Arial Narrow" panose="020B0606020202030204" pitchFamily="34" charset="0"/>
                <a:ea typeface="Calibri" panose="020F0502020204030204" pitchFamily="34" charset="0"/>
                <a:cs typeface="Arial" panose="020B0604020202020204" pitchFamily="34" charset="0"/>
              </a:rPr>
              <a:t>/uploads/2023/06/capa-399.png. Acesso em: 24 set. 2024.</a:t>
            </a:r>
            <a:endParaRPr lang="pt-BR" sz="1100" dirty="0"/>
          </a:p>
        </p:txBody>
      </p:sp>
      <p:sp>
        <p:nvSpPr>
          <p:cNvPr id="8" name="CaixaDeTexto 7">
            <a:extLst>
              <a:ext uri="{FF2B5EF4-FFF2-40B4-BE49-F238E27FC236}">
                <a16:creationId xmlns:a16="http://schemas.microsoft.com/office/drawing/2014/main" id="{289FC9A8-CAD1-69F1-B0CA-FA785EB197A0}"/>
              </a:ext>
            </a:extLst>
          </p:cNvPr>
          <p:cNvSpPr txBox="1"/>
          <p:nvPr/>
        </p:nvSpPr>
        <p:spPr>
          <a:xfrm>
            <a:off x="5868837" y="6072996"/>
            <a:ext cx="4512292" cy="430887"/>
          </a:xfrm>
          <a:prstGeom prst="rect">
            <a:avLst/>
          </a:prstGeom>
          <a:noFill/>
        </p:spPr>
        <p:txBody>
          <a:bodyPr wrap="square">
            <a:spAutoFit/>
          </a:bodyPr>
          <a:lstStyle/>
          <a:p>
            <a:r>
              <a:rPr lang="pt-BR" sz="1100" dirty="0">
                <a:effectLst/>
                <a:latin typeface="Arial Narrow" panose="020B0606020202030204" pitchFamily="34" charset="0"/>
                <a:ea typeface="Calibri" panose="020F0502020204030204" pitchFamily="34" charset="0"/>
                <a:cs typeface="Arial" panose="020B0604020202020204" pitchFamily="34" charset="0"/>
              </a:rPr>
              <a:t>Disponível em: https://cdn.vercapas.com.br/cover/800/jornal-</a:t>
            </a:r>
            <a:r>
              <a:rPr lang="pt-BR" sz="1100" dirty="0" err="1">
                <a:effectLst/>
                <a:latin typeface="Arial Narrow" panose="020B0606020202030204" pitchFamily="34" charset="0"/>
                <a:ea typeface="Calibri" panose="020F0502020204030204" pitchFamily="34" charset="0"/>
                <a:cs typeface="Arial" panose="020B0604020202020204" pitchFamily="34" charset="0"/>
              </a:rPr>
              <a:t>nh</a:t>
            </a:r>
            <a:r>
              <a:rPr lang="pt-BR" sz="1100" dirty="0">
                <a:effectLst/>
                <a:latin typeface="Arial Narrow" panose="020B0606020202030204" pitchFamily="34" charset="0"/>
                <a:ea typeface="Calibri" panose="020F0502020204030204" pitchFamily="34" charset="0"/>
                <a:cs typeface="Arial" panose="020B0604020202020204" pitchFamily="34" charset="0"/>
              </a:rPr>
              <a:t>/2024/capa-jornal-nh-19-09-2024-4d4c4b76.jpg?sa=</a:t>
            </a:r>
            <a:r>
              <a:rPr lang="pt-BR" sz="1100" dirty="0" err="1">
                <a:effectLst/>
                <a:latin typeface="Arial Narrow" panose="020B0606020202030204" pitchFamily="34" charset="0"/>
                <a:ea typeface="Calibri" panose="020F0502020204030204" pitchFamily="34" charset="0"/>
                <a:cs typeface="Arial" panose="020B0604020202020204" pitchFamily="34" charset="0"/>
              </a:rPr>
              <a:t>webp</a:t>
            </a:r>
            <a:r>
              <a:rPr lang="pt-BR" sz="1100" dirty="0">
                <a:effectLst/>
                <a:latin typeface="Arial Narrow" panose="020B0606020202030204" pitchFamily="34" charset="0"/>
                <a:ea typeface="Calibri" panose="020F0502020204030204" pitchFamily="34" charset="0"/>
                <a:cs typeface="Arial" panose="020B0604020202020204" pitchFamily="34" charset="0"/>
              </a:rPr>
              <a:t>. Acesso em: 24 set. 2024.</a:t>
            </a:r>
            <a:endParaRPr lang="pt-BR" sz="1100" dirty="0"/>
          </a:p>
        </p:txBody>
      </p:sp>
    </p:spTree>
    <p:extLst>
      <p:ext uri="{BB962C8B-B14F-4D97-AF65-F5344CB8AC3E}">
        <p14:creationId xmlns:p14="http://schemas.microsoft.com/office/powerpoint/2010/main" val="230115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8E56246-7BFD-7137-7963-46611BB3E223}"/>
              </a:ext>
            </a:extLst>
          </p:cNvPr>
          <p:cNvSpPr txBox="1"/>
          <p:nvPr/>
        </p:nvSpPr>
        <p:spPr>
          <a:xfrm>
            <a:off x="304799" y="781878"/>
            <a:ext cx="11661913" cy="4493538"/>
          </a:xfrm>
          <a:prstGeom prst="rect">
            <a:avLst/>
          </a:prstGeom>
          <a:solidFill>
            <a:srgbClr val="F1F8EC"/>
          </a:solidFill>
          <a:ln w="19050">
            <a:solidFill>
              <a:schemeClr val="accent6">
                <a:lumMod val="75000"/>
              </a:schemeClr>
            </a:solidFill>
          </a:ln>
        </p:spPr>
        <p:txBody>
          <a:bodyPr wrap="square" rtlCol="0">
            <a:spAutoFit/>
          </a:bodyPr>
          <a:lstStyle/>
          <a:p>
            <a:pPr algn="just"/>
            <a:r>
              <a:rPr lang="pt-BR" sz="2300" dirty="0">
                <a:latin typeface="Arial Narrow" panose="020B0606020202030204" pitchFamily="34" charset="0"/>
              </a:rPr>
              <a:t>possuem rimas num poema são chamados de versos brancos.</a:t>
            </a:r>
          </a:p>
          <a:p>
            <a:pPr indent="447675" algn="just"/>
            <a:r>
              <a:rPr lang="pt-BR" sz="2300" b="1" dirty="0">
                <a:latin typeface="Arial Narrow" panose="020B0606020202030204" pitchFamily="34" charset="0"/>
              </a:rPr>
              <a:t>Os objetivos do poema são muito variados, e suas formas também</a:t>
            </a:r>
            <a:r>
              <a:rPr lang="pt-BR" sz="2300" dirty="0">
                <a:latin typeface="Arial Narrow" panose="020B0606020202030204" pitchFamily="34" charset="0"/>
              </a:rPr>
              <a:t>. Existem poemas que fazem críticas sociais, que mostram a beleza da vida, que falam da própria escrita de um poema, que falam sobre sentimentos, que exploram um efeito no leitor, etc. </a:t>
            </a:r>
          </a:p>
          <a:p>
            <a:pPr indent="447675" algn="just"/>
            <a:r>
              <a:rPr lang="pt-BR" sz="2300" dirty="0">
                <a:latin typeface="Arial Narrow" panose="020B0606020202030204" pitchFamily="34" charset="0"/>
              </a:rPr>
              <a:t>Temos os poemas fixos, que possuem uma forma mais certinha, enquanto há outros tipos de poemas mais livres, que possuem formas mais flexíveis, como </a:t>
            </a:r>
            <a:r>
              <a:rPr lang="pt-BR" sz="2300" b="1" dirty="0">
                <a:latin typeface="Arial Narrow" panose="020B0606020202030204" pitchFamily="34" charset="0"/>
              </a:rPr>
              <a:t>os poemas concretistas</a:t>
            </a:r>
            <a:r>
              <a:rPr lang="pt-BR" sz="2300" dirty="0">
                <a:latin typeface="Arial Narrow" panose="020B0606020202030204" pitchFamily="34" charset="0"/>
              </a:rPr>
              <a:t>, por exemplo, que se utilizam de </a:t>
            </a:r>
            <a:r>
              <a:rPr lang="pt-BR" sz="2300" b="1" dirty="0">
                <a:latin typeface="Arial Narrow" panose="020B0606020202030204" pitchFamily="34" charset="0"/>
              </a:rPr>
              <a:t>desenhos e jogos de palavras e os haicais</a:t>
            </a:r>
            <a:r>
              <a:rPr lang="pt-BR" sz="2300" dirty="0">
                <a:latin typeface="Arial Narrow" panose="020B0606020202030204" pitchFamily="34" charset="0"/>
              </a:rPr>
              <a:t>.</a:t>
            </a:r>
          </a:p>
          <a:p>
            <a:pPr indent="447675" algn="just"/>
            <a:r>
              <a:rPr lang="pt-BR" sz="2300" dirty="0">
                <a:latin typeface="Arial Narrow" panose="020B0606020202030204" pitchFamily="34" charset="0"/>
              </a:rPr>
              <a:t>Outra coisa muito importante num poema é </a:t>
            </a:r>
            <a:r>
              <a:rPr lang="pt-BR" sz="2300" b="1" dirty="0">
                <a:latin typeface="Arial Narrow" panose="020B0606020202030204" pitchFamily="34" charset="0"/>
              </a:rPr>
              <a:t>a presença do eu lírico</a:t>
            </a:r>
            <a:r>
              <a:rPr lang="pt-BR" sz="2300" dirty="0">
                <a:latin typeface="Arial Narrow" panose="020B0606020202030204" pitchFamily="34" charset="0"/>
              </a:rPr>
              <a:t>. O eu lírico nada mais é do que um tipo de “</a:t>
            </a:r>
            <a:r>
              <a:rPr lang="pt-BR" sz="2300" b="1" dirty="0">
                <a:latin typeface="Arial Narrow" panose="020B0606020202030204" pitchFamily="34" charset="0"/>
              </a:rPr>
              <a:t>narrador</a:t>
            </a:r>
            <a:r>
              <a:rPr lang="pt-BR" sz="2300" dirty="0">
                <a:latin typeface="Arial Narrow" panose="020B0606020202030204" pitchFamily="34" charset="0"/>
              </a:rPr>
              <a:t>” do poema, ou seja, aquele que apresenta ao leitor tudo o que sente, o que vê, o que ouve, etc. O eu lírico é muito importante num poema, pois ele é a ponte entre o autor e o leitor. É ele que transmite todos os sentimentos presentes no poema, e que apresenta ao leitor seus pensamentos e/ou suas críticas.</a:t>
            </a:r>
          </a:p>
          <a:p>
            <a:pPr algn="r"/>
            <a:r>
              <a:rPr lang="pt-BR" sz="1000" dirty="0">
                <a:latin typeface="Arial Narrow" panose="020B0606020202030204" pitchFamily="34" charset="0"/>
              </a:rPr>
              <a:t>Disponível em: https://querobolsa.com.br/</a:t>
            </a:r>
            <a:r>
              <a:rPr lang="pt-BR" sz="1000" dirty="0" err="1">
                <a:latin typeface="Arial Narrow" panose="020B0606020202030204" pitchFamily="34" charset="0"/>
              </a:rPr>
              <a:t>enem</a:t>
            </a:r>
            <a:r>
              <a:rPr lang="pt-BR" sz="1000" dirty="0">
                <a:latin typeface="Arial Narrow" panose="020B0606020202030204" pitchFamily="34" charset="0"/>
              </a:rPr>
              <a:t>/literatura/poema. Acesso em:25 de set. 2024.</a:t>
            </a:r>
          </a:p>
        </p:txBody>
      </p:sp>
    </p:spTree>
    <p:extLst>
      <p:ext uri="{BB962C8B-B14F-4D97-AF65-F5344CB8AC3E}">
        <p14:creationId xmlns:p14="http://schemas.microsoft.com/office/powerpoint/2010/main" val="4188271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C1242EE-CB50-805F-4D22-9E050147B9D0}"/>
              </a:ext>
            </a:extLst>
          </p:cNvPr>
          <p:cNvSpPr txBox="1"/>
          <p:nvPr/>
        </p:nvSpPr>
        <p:spPr>
          <a:xfrm>
            <a:off x="358588" y="821635"/>
            <a:ext cx="11465859" cy="4139595"/>
          </a:xfrm>
          <a:prstGeom prst="rect">
            <a:avLst/>
          </a:prstGeom>
          <a:noFill/>
        </p:spPr>
        <p:txBody>
          <a:bodyPr wrap="square" rtlCol="0">
            <a:spAutoFit/>
          </a:bodyPr>
          <a:lstStyle/>
          <a:p>
            <a:pPr algn="just"/>
            <a:r>
              <a:rPr lang="pt-BR" sz="2300" dirty="0">
                <a:latin typeface="Arial Narrow" panose="020B0606020202030204" pitchFamily="34" charset="0"/>
              </a:rPr>
              <a:t>Leia os textos que vocês ouviram a declamação na abertura desta unidade.</a:t>
            </a:r>
          </a:p>
          <a:p>
            <a:pPr algn="just"/>
            <a:r>
              <a:rPr lang="pt-BR" sz="2300" b="1" dirty="0">
                <a:latin typeface="Arial Narrow" panose="020B0606020202030204" pitchFamily="34" charset="0"/>
              </a:rPr>
              <a:t>Texto I</a:t>
            </a:r>
          </a:p>
          <a:p>
            <a:pPr algn="ctr"/>
            <a:r>
              <a:rPr lang="pt-BR" sz="2300" b="1" dirty="0">
                <a:latin typeface="Arial Narrow" panose="020B0606020202030204" pitchFamily="34" charset="0"/>
              </a:rPr>
              <a:t>Quadrilha</a:t>
            </a:r>
          </a:p>
          <a:p>
            <a:pPr algn="r"/>
            <a:r>
              <a:rPr lang="pt-BR" i="1" dirty="0">
                <a:latin typeface="Arial Narrow" panose="020B0606020202030204" pitchFamily="34" charset="0"/>
              </a:rPr>
              <a:t>Carlos Drummond</a:t>
            </a:r>
          </a:p>
          <a:p>
            <a:pPr algn="just"/>
            <a:r>
              <a:rPr lang="pt-BR" sz="2300" dirty="0">
                <a:latin typeface="Arial Narrow" panose="020B0606020202030204" pitchFamily="34" charset="0"/>
              </a:rPr>
              <a:t>João amava Teresa que amava Raimundo</a:t>
            </a:r>
          </a:p>
          <a:p>
            <a:pPr algn="just"/>
            <a:r>
              <a:rPr lang="pt-BR" sz="2300" dirty="0">
                <a:latin typeface="Arial Narrow" panose="020B0606020202030204" pitchFamily="34" charset="0"/>
              </a:rPr>
              <a:t>que amava Maria que amava Joaquim que amava Lili</a:t>
            </a:r>
          </a:p>
          <a:p>
            <a:pPr algn="just"/>
            <a:r>
              <a:rPr lang="pt-BR" sz="2300" dirty="0">
                <a:latin typeface="Arial Narrow" panose="020B0606020202030204" pitchFamily="34" charset="0"/>
              </a:rPr>
              <a:t>que não amava ninguém.</a:t>
            </a:r>
          </a:p>
          <a:p>
            <a:pPr algn="just"/>
            <a:r>
              <a:rPr lang="pt-BR" sz="2300" dirty="0">
                <a:latin typeface="Arial Narrow" panose="020B0606020202030204" pitchFamily="34" charset="0"/>
              </a:rPr>
              <a:t>João foi pra os Estados Unidos, Teresa para o convento,</a:t>
            </a:r>
          </a:p>
          <a:p>
            <a:pPr algn="just"/>
            <a:r>
              <a:rPr lang="pt-BR" sz="2300" dirty="0">
                <a:latin typeface="Arial Narrow" panose="020B0606020202030204" pitchFamily="34" charset="0"/>
              </a:rPr>
              <a:t>Raimundo morreu de desastre, Maria ficou para tia,</a:t>
            </a:r>
          </a:p>
          <a:p>
            <a:pPr algn="just"/>
            <a:r>
              <a:rPr lang="pt-BR" sz="2300" dirty="0">
                <a:latin typeface="Arial Narrow" panose="020B0606020202030204" pitchFamily="34" charset="0"/>
              </a:rPr>
              <a:t>Joaquim suicidou-se e Lili casou com J. Pinto Fernandes</a:t>
            </a:r>
          </a:p>
          <a:p>
            <a:pPr algn="just"/>
            <a:r>
              <a:rPr lang="pt-BR" sz="2300" dirty="0">
                <a:latin typeface="Arial Narrow" panose="020B0606020202030204" pitchFamily="34" charset="0"/>
              </a:rPr>
              <a:t>que não tinha entrado na história.</a:t>
            </a:r>
          </a:p>
          <a:p>
            <a:pPr algn="r"/>
            <a:r>
              <a:rPr lang="pt-BR" sz="1000" dirty="0">
                <a:latin typeface="Arial Narrow" panose="020B0606020202030204" pitchFamily="34" charset="0"/>
              </a:rPr>
              <a:t>Disponível em: https://www.culturagenial.com/quadrilha-</a:t>
            </a:r>
            <a:r>
              <a:rPr lang="pt-BR" sz="1000" dirty="0" err="1">
                <a:latin typeface="Arial Narrow" panose="020B0606020202030204" pitchFamily="34" charset="0"/>
              </a:rPr>
              <a:t>carlos</a:t>
            </a:r>
            <a:r>
              <a:rPr lang="pt-BR" sz="1000" dirty="0">
                <a:latin typeface="Arial Narrow" panose="020B0606020202030204" pitchFamily="34" charset="0"/>
              </a:rPr>
              <a:t>-</a:t>
            </a:r>
            <a:r>
              <a:rPr lang="pt-BR" sz="1000" dirty="0" err="1">
                <a:latin typeface="Arial Narrow" panose="020B0606020202030204" pitchFamily="34" charset="0"/>
              </a:rPr>
              <a:t>drummond</a:t>
            </a:r>
            <a:r>
              <a:rPr lang="pt-BR" sz="1000" dirty="0">
                <a:latin typeface="Arial Narrow" panose="020B0606020202030204" pitchFamily="34" charset="0"/>
              </a:rPr>
              <a:t>-de-</a:t>
            </a:r>
            <a:r>
              <a:rPr lang="pt-BR" sz="1000" dirty="0" err="1">
                <a:latin typeface="Arial Narrow" panose="020B0606020202030204" pitchFamily="34" charset="0"/>
              </a:rPr>
              <a:t>andrade</a:t>
            </a:r>
            <a:r>
              <a:rPr lang="pt-BR" sz="1000" dirty="0">
                <a:latin typeface="Arial Narrow" panose="020B0606020202030204" pitchFamily="34" charset="0"/>
              </a:rPr>
              <a:t>/. Acesso em: 25 de set. 2024.</a:t>
            </a:r>
          </a:p>
        </p:txBody>
      </p:sp>
    </p:spTree>
    <p:extLst>
      <p:ext uri="{BB962C8B-B14F-4D97-AF65-F5344CB8AC3E}">
        <p14:creationId xmlns:p14="http://schemas.microsoft.com/office/powerpoint/2010/main" val="2374396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9CB40D7-EFE4-2C4B-843F-625253474771}"/>
              </a:ext>
            </a:extLst>
          </p:cNvPr>
          <p:cNvSpPr txBox="1"/>
          <p:nvPr/>
        </p:nvSpPr>
        <p:spPr>
          <a:xfrm>
            <a:off x="349624" y="722633"/>
            <a:ext cx="11492751" cy="2139047"/>
          </a:xfrm>
          <a:prstGeom prst="rect">
            <a:avLst/>
          </a:prstGeom>
          <a:noFill/>
        </p:spPr>
        <p:txBody>
          <a:bodyPr wrap="square" rtlCol="0">
            <a:spAutoFit/>
          </a:bodyPr>
          <a:lstStyle/>
          <a:p>
            <a:pPr algn="just"/>
            <a:r>
              <a:rPr lang="pt-BR" sz="2300" b="1" dirty="0">
                <a:latin typeface="Arial Narrow" panose="020B0606020202030204" pitchFamily="34" charset="0"/>
              </a:rPr>
              <a:t>Texto II</a:t>
            </a:r>
          </a:p>
          <a:p>
            <a:pPr algn="ctr"/>
            <a:r>
              <a:rPr lang="pt-BR" sz="2300" b="1" dirty="0">
                <a:latin typeface="Arial Narrow" panose="020B0606020202030204" pitchFamily="34" charset="0"/>
              </a:rPr>
              <a:t>Morte e vida severina</a:t>
            </a:r>
          </a:p>
          <a:p>
            <a:pPr algn="r"/>
            <a:r>
              <a:rPr lang="pt-BR" dirty="0">
                <a:latin typeface="Arial Narrow" panose="020B0606020202030204" pitchFamily="34" charset="0"/>
              </a:rPr>
              <a:t>João Cabral de Melo Neto</a:t>
            </a:r>
          </a:p>
          <a:p>
            <a:pPr algn="ctr"/>
            <a:r>
              <a:rPr lang="pt-BR" sz="2300" b="1" dirty="0">
                <a:latin typeface="Arial Narrow" panose="020B0606020202030204" pitchFamily="34" charset="0"/>
              </a:rPr>
              <a:t>O RETIRANTE EXPLICA AO LEITOR QUEM É E A QUE VAI</a:t>
            </a:r>
          </a:p>
          <a:p>
            <a:pPr algn="just"/>
            <a:endParaRPr lang="pt-BR" sz="2300" b="1" dirty="0">
              <a:latin typeface="Arial Narrow" panose="020B0606020202030204" pitchFamily="34" charset="0"/>
            </a:endParaRPr>
          </a:p>
          <a:p>
            <a:pPr algn="just"/>
            <a:endParaRPr lang="pt-BR" sz="2300" dirty="0">
              <a:latin typeface="Arial Narrow" panose="020B0606020202030204" pitchFamily="34" charset="0"/>
            </a:endParaRPr>
          </a:p>
        </p:txBody>
      </p:sp>
      <p:graphicFrame>
        <p:nvGraphicFramePr>
          <p:cNvPr id="4" name="Tabela 3">
            <a:extLst>
              <a:ext uri="{FF2B5EF4-FFF2-40B4-BE49-F238E27FC236}">
                <a16:creationId xmlns:a16="http://schemas.microsoft.com/office/drawing/2014/main" id="{34806386-C403-DDEA-9833-F2FF6EEF7963}"/>
              </a:ext>
            </a:extLst>
          </p:cNvPr>
          <p:cNvGraphicFramePr>
            <a:graphicFrameLocks noGrp="1"/>
          </p:cNvGraphicFramePr>
          <p:nvPr>
            <p:extLst>
              <p:ext uri="{D42A27DB-BD31-4B8C-83A1-F6EECF244321}">
                <p14:modId xmlns:p14="http://schemas.microsoft.com/office/powerpoint/2010/main" val="910448092"/>
              </p:ext>
            </p:extLst>
          </p:nvPr>
        </p:nvGraphicFramePr>
        <p:xfrm>
          <a:off x="349623" y="2306418"/>
          <a:ext cx="11492752" cy="3657600"/>
        </p:xfrm>
        <a:graphic>
          <a:graphicData uri="http://schemas.openxmlformats.org/drawingml/2006/table">
            <a:tbl>
              <a:tblPr firstRow="1" bandRow="1">
                <a:tableStyleId>{5C22544A-7EE6-4342-B048-85BDC9FD1C3A}</a:tableStyleId>
              </a:tblPr>
              <a:tblGrid>
                <a:gridCol w="5746376">
                  <a:extLst>
                    <a:ext uri="{9D8B030D-6E8A-4147-A177-3AD203B41FA5}">
                      <a16:colId xmlns:a16="http://schemas.microsoft.com/office/drawing/2014/main" val="2506952956"/>
                    </a:ext>
                  </a:extLst>
                </a:gridCol>
                <a:gridCol w="5746376">
                  <a:extLst>
                    <a:ext uri="{9D8B030D-6E8A-4147-A177-3AD203B41FA5}">
                      <a16:colId xmlns:a16="http://schemas.microsoft.com/office/drawing/2014/main" val="2472973225"/>
                    </a:ext>
                  </a:extLst>
                </a:gridCol>
              </a:tblGrid>
              <a:tr h="370840">
                <a:tc>
                  <a:txBody>
                    <a:bodyPr/>
                    <a:lstStyle/>
                    <a:p>
                      <a:pPr algn="just"/>
                      <a:r>
                        <a:rPr lang="pt-BR" sz="2300" b="0" dirty="0">
                          <a:solidFill>
                            <a:schemeClr val="tx1"/>
                          </a:solidFill>
                          <a:latin typeface="Arial Narrow" panose="020B0606020202030204" pitchFamily="34" charset="0"/>
                        </a:rPr>
                        <a:t>— O meu nome é Severino,</a:t>
                      </a:r>
                    </a:p>
                    <a:p>
                      <a:pPr algn="just"/>
                      <a:r>
                        <a:rPr lang="pt-BR" sz="2300" b="0" dirty="0">
                          <a:solidFill>
                            <a:schemeClr val="tx1"/>
                          </a:solidFill>
                          <a:latin typeface="Arial Narrow" panose="020B0606020202030204" pitchFamily="34" charset="0"/>
                        </a:rPr>
                        <a:t>não tenho outro de pia.</a:t>
                      </a:r>
                    </a:p>
                    <a:p>
                      <a:pPr algn="just"/>
                      <a:r>
                        <a:rPr lang="pt-BR" sz="2300" b="0" dirty="0">
                          <a:solidFill>
                            <a:schemeClr val="tx1"/>
                          </a:solidFill>
                          <a:latin typeface="Arial Narrow" panose="020B0606020202030204" pitchFamily="34" charset="0"/>
                        </a:rPr>
                        <a:t>Como há muitos Severinos,</a:t>
                      </a:r>
                    </a:p>
                    <a:p>
                      <a:pPr algn="just"/>
                      <a:r>
                        <a:rPr lang="pt-BR" sz="2300" b="0" dirty="0">
                          <a:solidFill>
                            <a:schemeClr val="tx1"/>
                          </a:solidFill>
                          <a:latin typeface="Arial Narrow" panose="020B0606020202030204" pitchFamily="34" charset="0"/>
                        </a:rPr>
                        <a:t>que é santo de romaria,</a:t>
                      </a:r>
                    </a:p>
                    <a:p>
                      <a:pPr algn="just"/>
                      <a:r>
                        <a:rPr lang="pt-BR" sz="2300" b="0" dirty="0">
                          <a:solidFill>
                            <a:schemeClr val="tx1"/>
                          </a:solidFill>
                          <a:latin typeface="Arial Narrow" panose="020B0606020202030204" pitchFamily="34" charset="0"/>
                        </a:rPr>
                        <a:t>deram então de me chamar</a:t>
                      </a:r>
                    </a:p>
                    <a:p>
                      <a:pPr algn="just"/>
                      <a:r>
                        <a:rPr lang="pt-BR" sz="2300" b="0" dirty="0">
                          <a:solidFill>
                            <a:schemeClr val="tx1"/>
                          </a:solidFill>
                          <a:latin typeface="Arial Narrow" panose="020B0606020202030204" pitchFamily="34" charset="0"/>
                        </a:rPr>
                        <a:t>Severino de Maria;</a:t>
                      </a:r>
                    </a:p>
                    <a:p>
                      <a:pPr algn="just"/>
                      <a:r>
                        <a:rPr lang="pt-BR" sz="2300" b="0" dirty="0">
                          <a:solidFill>
                            <a:schemeClr val="tx1"/>
                          </a:solidFill>
                          <a:latin typeface="Arial Narrow" panose="020B0606020202030204" pitchFamily="34" charset="0"/>
                        </a:rPr>
                        <a:t>como há muitos Severinos</a:t>
                      </a:r>
                    </a:p>
                    <a:p>
                      <a:pPr algn="just"/>
                      <a:r>
                        <a:rPr lang="pt-BR" sz="2300" b="0" dirty="0">
                          <a:solidFill>
                            <a:schemeClr val="tx1"/>
                          </a:solidFill>
                          <a:latin typeface="Arial Narrow" panose="020B0606020202030204" pitchFamily="34" charset="0"/>
                        </a:rPr>
                        <a:t>com mães chamadas Maria,</a:t>
                      </a:r>
                    </a:p>
                    <a:p>
                      <a:pPr algn="just"/>
                      <a:r>
                        <a:rPr lang="pt-BR" sz="2300" b="0" dirty="0">
                          <a:solidFill>
                            <a:schemeClr val="tx1"/>
                          </a:solidFill>
                          <a:latin typeface="Arial Narrow" panose="020B0606020202030204" pitchFamily="34" charset="0"/>
                        </a:rPr>
                        <a:t>fiquei sendo o da Maria</a:t>
                      </a:r>
                    </a:p>
                    <a:p>
                      <a:pPr algn="just"/>
                      <a:r>
                        <a:rPr lang="pt-BR" sz="2300" b="0" dirty="0">
                          <a:solidFill>
                            <a:schemeClr val="tx1"/>
                          </a:solidFill>
                          <a:latin typeface="Arial Narrow" panose="020B0606020202030204" pitchFamily="34" charset="0"/>
                        </a:rPr>
                        <a:t>do finado Zacarias.</a:t>
                      </a:r>
                      <a:endParaRPr lang="pt-BR" sz="2300" b="0"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2400" b="0" dirty="0">
                          <a:solidFill>
                            <a:schemeClr val="tx1"/>
                          </a:solidFill>
                          <a:latin typeface="Arial Narrow" panose="020B0606020202030204" pitchFamily="34" charset="0"/>
                        </a:rPr>
                        <a:t>Mas isso ainda diz pouco:</a:t>
                      </a:r>
                    </a:p>
                    <a:p>
                      <a:r>
                        <a:rPr lang="pt-BR" sz="2400" b="0" dirty="0">
                          <a:solidFill>
                            <a:schemeClr val="tx1"/>
                          </a:solidFill>
                          <a:latin typeface="Arial Narrow" panose="020B0606020202030204" pitchFamily="34" charset="0"/>
                        </a:rPr>
                        <a:t>há muitos na freguesia,</a:t>
                      </a:r>
                    </a:p>
                    <a:p>
                      <a:r>
                        <a:rPr lang="pt-BR" sz="2400" b="0" dirty="0">
                          <a:solidFill>
                            <a:schemeClr val="tx1"/>
                          </a:solidFill>
                          <a:latin typeface="Arial Narrow" panose="020B0606020202030204" pitchFamily="34" charset="0"/>
                        </a:rPr>
                        <a:t>por causa de um coronel</a:t>
                      </a:r>
                    </a:p>
                    <a:p>
                      <a:r>
                        <a:rPr lang="pt-BR" sz="2400" b="0" dirty="0">
                          <a:solidFill>
                            <a:schemeClr val="tx1"/>
                          </a:solidFill>
                          <a:latin typeface="Arial Narrow" panose="020B0606020202030204" pitchFamily="34" charset="0"/>
                        </a:rPr>
                        <a:t>que se chamou Zacarias</a:t>
                      </a:r>
                    </a:p>
                    <a:p>
                      <a:r>
                        <a:rPr lang="pt-BR" sz="2400" b="0" dirty="0">
                          <a:solidFill>
                            <a:schemeClr val="tx1"/>
                          </a:solidFill>
                          <a:latin typeface="Arial Narrow" panose="020B0606020202030204" pitchFamily="34" charset="0"/>
                        </a:rPr>
                        <a:t>e que foi o mais antigo</a:t>
                      </a:r>
                    </a:p>
                    <a:p>
                      <a:r>
                        <a:rPr lang="pt-BR" sz="2400" b="0" dirty="0">
                          <a:solidFill>
                            <a:schemeClr val="tx1"/>
                          </a:solidFill>
                          <a:latin typeface="Arial Narrow" panose="020B0606020202030204" pitchFamily="34" charset="0"/>
                        </a:rPr>
                        <a:t>senhor desta sesmaria.</a:t>
                      </a:r>
                    </a:p>
                    <a:p>
                      <a:r>
                        <a:rPr lang="pt-BR" sz="2400" b="0" dirty="0">
                          <a:solidFill>
                            <a:schemeClr val="tx1"/>
                          </a:solidFill>
                          <a:latin typeface="Arial Narrow" panose="020B0606020202030204" pitchFamily="34" charset="0"/>
                        </a:rPr>
                        <a:t>[...]“</a:t>
                      </a:r>
                    </a:p>
                    <a:p>
                      <a:pPr marL="0" marR="0" lvl="0" indent="0" algn="r" defTabSz="914400" rtl="0" eaLnBrk="1" fontAlgn="auto" latinLnBrk="0" hangingPunct="1">
                        <a:lnSpc>
                          <a:spcPct val="100000"/>
                        </a:lnSpc>
                        <a:spcBef>
                          <a:spcPts val="0"/>
                        </a:spcBef>
                        <a:spcAft>
                          <a:spcPts val="0"/>
                        </a:spcAft>
                        <a:buClrTx/>
                        <a:buSzTx/>
                        <a:buFontTx/>
                        <a:buNone/>
                        <a:tabLst/>
                        <a:defRPr/>
                      </a:pPr>
                      <a:endParaRPr lang="pt-BR" sz="1100" b="0" dirty="0">
                        <a:solidFill>
                          <a:schemeClr val="tx1"/>
                        </a:solidFill>
                        <a:latin typeface="Arial Narrow" panose="020B060602020203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pt-BR" sz="1100" b="0" dirty="0">
                        <a:solidFill>
                          <a:schemeClr val="tx1"/>
                        </a:solidFill>
                        <a:latin typeface="Arial Narrow" panose="020B060602020203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pt-BR" sz="1100" b="0" dirty="0">
                        <a:solidFill>
                          <a:schemeClr val="tx1"/>
                        </a:solidFill>
                        <a:latin typeface="Arial Narrow" panose="020B060602020203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pt-BR" sz="1100" b="0" dirty="0">
                        <a:solidFill>
                          <a:schemeClr val="tx1"/>
                        </a:solidFill>
                        <a:latin typeface="Arial Narrow" panose="020B060602020203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pt-BR" sz="1100" b="0" dirty="0">
                          <a:solidFill>
                            <a:schemeClr val="tx1"/>
                          </a:solidFill>
                          <a:latin typeface="Arial Narrow" panose="020B0606020202030204" pitchFamily="34" charset="0"/>
                        </a:rPr>
                        <a:t>Disponível em: https://brasilescola.uol.com.br/literatura/o-poema-caracteristicas-especificas.htm. Acesso em: 26 de set. 2024.</a:t>
                      </a:r>
                      <a:endParaRPr lang="pt-BR" sz="1100" b="0"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568355"/>
                  </a:ext>
                </a:extLst>
              </a:tr>
            </a:tbl>
          </a:graphicData>
        </a:graphic>
      </p:graphicFrame>
    </p:spTree>
    <p:extLst>
      <p:ext uri="{BB962C8B-B14F-4D97-AF65-F5344CB8AC3E}">
        <p14:creationId xmlns:p14="http://schemas.microsoft.com/office/powerpoint/2010/main" val="1020413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A701813-C814-3E5C-67BE-8739B18AF44B}"/>
              </a:ext>
            </a:extLst>
          </p:cNvPr>
          <p:cNvSpPr txBox="1"/>
          <p:nvPr/>
        </p:nvSpPr>
        <p:spPr>
          <a:xfrm>
            <a:off x="304801" y="1198153"/>
            <a:ext cx="11608906" cy="754053"/>
          </a:xfrm>
          <a:prstGeom prst="rect">
            <a:avLst/>
          </a:prstGeom>
          <a:noFill/>
        </p:spPr>
        <p:txBody>
          <a:bodyPr wrap="square" rtlCol="0">
            <a:spAutoFit/>
          </a:bodyPr>
          <a:lstStyle/>
          <a:p>
            <a:pPr algn="ctr"/>
            <a:r>
              <a:rPr lang="pt-BR" sz="2300" b="1" dirty="0">
                <a:latin typeface="Arial Narrow" panose="020B0606020202030204" pitchFamily="34" charset="0"/>
              </a:rPr>
              <a:t>Das Pedras</a:t>
            </a:r>
          </a:p>
          <a:p>
            <a:pPr algn="r"/>
            <a:r>
              <a:rPr lang="pt-BR" sz="2000" i="1" dirty="0">
                <a:latin typeface="Arial Narrow" panose="020B0606020202030204" pitchFamily="34" charset="0"/>
              </a:rPr>
              <a:t>Cora Coralina</a:t>
            </a:r>
          </a:p>
        </p:txBody>
      </p:sp>
      <p:sp>
        <p:nvSpPr>
          <p:cNvPr id="5" name="CaixaDeTexto 4">
            <a:extLst>
              <a:ext uri="{FF2B5EF4-FFF2-40B4-BE49-F238E27FC236}">
                <a16:creationId xmlns:a16="http://schemas.microsoft.com/office/drawing/2014/main" id="{171BECD4-FEAA-1D32-7219-B53AC9108775}"/>
              </a:ext>
            </a:extLst>
          </p:cNvPr>
          <p:cNvSpPr txBox="1"/>
          <p:nvPr/>
        </p:nvSpPr>
        <p:spPr>
          <a:xfrm>
            <a:off x="397565" y="887895"/>
            <a:ext cx="1245705" cy="446276"/>
          </a:xfrm>
          <a:prstGeom prst="rect">
            <a:avLst/>
          </a:prstGeom>
          <a:noFill/>
        </p:spPr>
        <p:txBody>
          <a:bodyPr wrap="square" rtlCol="0">
            <a:spAutoFit/>
          </a:bodyPr>
          <a:lstStyle/>
          <a:p>
            <a:r>
              <a:rPr lang="pt-BR" sz="2300" dirty="0">
                <a:latin typeface="Arial Narrow" panose="020B0606020202030204" pitchFamily="34" charset="0"/>
              </a:rPr>
              <a:t>Texto III</a:t>
            </a:r>
          </a:p>
        </p:txBody>
      </p:sp>
      <p:graphicFrame>
        <p:nvGraphicFramePr>
          <p:cNvPr id="3" name="Tabela 2">
            <a:extLst>
              <a:ext uri="{FF2B5EF4-FFF2-40B4-BE49-F238E27FC236}">
                <a16:creationId xmlns:a16="http://schemas.microsoft.com/office/drawing/2014/main" id="{EF5FCED4-C062-9CB3-67BB-A28289342789}"/>
              </a:ext>
            </a:extLst>
          </p:cNvPr>
          <p:cNvGraphicFramePr>
            <a:graphicFrameLocks noGrp="1"/>
          </p:cNvGraphicFramePr>
          <p:nvPr>
            <p:extLst>
              <p:ext uri="{D42A27DB-BD31-4B8C-83A1-F6EECF244321}">
                <p14:modId xmlns:p14="http://schemas.microsoft.com/office/powerpoint/2010/main" val="3518081242"/>
              </p:ext>
            </p:extLst>
          </p:nvPr>
        </p:nvGraphicFramePr>
        <p:xfrm>
          <a:off x="304801" y="1952206"/>
          <a:ext cx="11582398" cy="4297680"/>
        </p:xfrm>
        <a:graphic>
          <a:graphicData uri="http://schemas.openxmlformats.org/drawingml/2006/table">
            <a:tbl>
              <a:tblPr firstRow="1" bandRow="1">
                <a:tableStyleId>{5C22544A-7EE6-4342-B048-85BDC9FD1C3A}</a:tableStyleId>
              </a:tblPr>
              <a:tblGrid>
                <a:gridCol w="5791199">
                  <a:extLst>
                    <a:ext uri="{9D8B030D-6E8A-4147-A177-3AD203B41FA5}">
                      <a16:colId xmlns:a16="http://schemas.microsoft.com/office/drawing/2014/main" val="192926821"/>
                    </a:ext>
                  </a:extLst>
                </a:gridCol>
                <a:gridCol w="5791199">
                  <a:extLst>
                    <a:ext uri="{9D8B030D-6E8A-4147-A177-3AD203B41FA5}">
                      <a16:colId xmlns:a16="http://schemas.microsoft.com/office/drawing/2014/main" val="812429731"/>
                    </a:ext>
                  </a:extLst>
                </a:gridCol>
              </a:tblGrid>
              <a:tr h="370840">
                <a:tc>
                  <a:txBody>
                    <a:bodyPr/>
                    <a:lstStyle/>
                    <a:p>
                      <a:pPr algn="just"/>
                      <a:r>
                        <a:rPr lang="pt-BR" sz="2300" b="0" dirty="0">
                          <a:solidFill>
                            <a:schemeClr val="tx1"/>
                          </a:solidFill>
                          <a:latin typeface="Arial Narrow" panose="020B0606020202030204" pitchFamily="34" charset="0"/>
                        </a:rPr>
                        <a:t>Ajuntei todas as pedras</a:t>
                      </a:r>
                    </a:p>
                    <a:p>
                      <a:pPr algn="just"/>
                      <a:r>
                        <a:rPr lang="pt-BR" sz="2300" b="0" dirty="0">
                          <a:solidFill>
                            <a:schemeClr val="tx1"/>
                          </a:solidFill>
                          <a:latin typeface="Arial Narrow" panose="020B0606020202030204" pitchFamily="34" charset="0"/>
                        </a:rPr>
                        <a:t>que vieram sobre mim.</a:t>
                      </a:r>
                    </a:p>
                    <a:p>
                      <a:pPr algn="just"/>
                      <a:r>
                        <a:rPr lang="pt-BR" sz="2300" b="0" dirty="0">
                          <a:solidFill>
                            <a:schemeClr val="tx1"/>
                          </a:solidFill>
                          <a:latin typeface="Arial Narrow" panose="020B0606020202030204" pitchFamily="34" charset="0"/>
                        </a:rPr>
                        <a:t>Levantei uma escada muito alta</a:t>
                      </a:r>
                    </a:p>
                    <a:p>
                      <a:pPr algn="just"/>
                      <a:r>
                        <a:rPr lang="pt-BR" sz="2300" b="0" dirty="0">
                          <a:solidFill>
                            <a:schemeClr val="tx1"/>
                          </a:solidFill>
                          <a:latin typeface="Arial Narrow" panose="020B0606020202030204" pitchFamily="34" charset="0"/>
                        </a:rPr>
                        <a:t>e no alto subi.</a:t>
                      </a:r>
                    </a:p>
                    <a:p>
                      <a:pPr algn="just"/>
                      <a:r>
                        <a:rPr lang="pt-BR" sz="2300" b="0" dirty="0">
                          <a:solidFill>
                            <a:schemeClr val="tx1"/>
                          </a:solidFill>
                          <a:latin typeface="Arial Narrow" panose="020B0606020202030204" pitchFamily="34" charset="0"/>
                        </a:rPr>
                        <a:t>Teci um tapete floreado</a:t>
                      </a:r>
                    </a:p>
                    <a:p>
                      <a:pPr algn="just"/>
                      <a:r>
                        <a:rPr lang="pt-BR" sz="2300" b="0" dirty="0">
                          <a:solidFill>
                            <a:schemeClr val="tx1"/>
                          </a:solidFill>
                          <a:latin typeface="Arial Narrow" panose="020B0606020202030204" pitchFamily="34" charset="0"/>
                        </a:rPr>
                        <a:t>e no sonho me perdi.</a:t>
                      </a:r>
                    </a:p>
                    <a:p>
                      <a:pPr algn="just"/>
                      <a:endParaRPr lang="pt-BR" sz="2300" b="0" dirty="0">
                        <a:solidFill>
                          <a:schemeClr val="tx1"/>
                        </a:solidFill>
                        <a:latin typeface="Arial Narrow" panose="020B0606020202030204" pitchFamily="34" charset="0"/>
                      </a:endParaRPr>
                    </a:p>
                    <a:p>
                      <a:pPr algn="just"/>
                      <a:r>
                        <a:rPr lang="pt-BR" sz="2300" b="0" dirty="0">
                          <a:solidFill>
                            <a:schemeClr val="tx1"/>
                          </a:solidFill>
                          <a:latin typeface="Arial Narrow" panose="020B0606020202030204" pitchFamily="34" charset="0"/>
                        </a:rPr>
                        <a:t>Uma estrada,</a:t>
                      </a:r>
                    </a:p>
                    <a:p>
                      <a:pPr algn="just"/>
                      <a:r>
                        <a:rPr lang="pt-BR" sz="2300" b="0" dirty="0">
                          <a:solidFill>
                            <a:schemeClr val="tx1"/>
                          </a:solidFill>
                          <a:latin typeface="Arial Narrow" panose="020B0606020202030204" pitchFamily="34" charset="0"/>
                        </a:rPr>
                        <a:t>um leito,</a:t>
                      </a:r>
                    </a:p>
                    <a:p>
                      <a:pPr algn="just"/>
                      <a:r>
                        <a:rPr lang="pt-BR" sz="2300" b="0" dirty="0">
                          <a:solidFill>
                            <a:schemeClr val="tx1"/>
                          </a:solidFill>
                          <a:latin typeface="Arial Narrow" panose="020B0606020202030204" pitchFamily="34" charset="0"/>
                        </a:rPr>
                        <a:t>uma casa,</a:t>
                      </a:r>
                    </a:p>
                    <a:p>
                      <a:pPr algn="just"/>
                      <a:r>
                        <a:rPr lang="pt-BR" sz="2300" b="0" dirty="0">
                          <a:solidFill>
                            <a:schemeClr val="tx1"/>
                          </a:solidFill>
                          <a:latin typeface="Arial Narrow" panose="020B0606020202030204" pitchFamily="34" charset="0"/>
                        </a:rPr>
                        <a:t>um companheiro.</a:t>
                      </a:r>
                    </a:p>
                    <a:p>
                      <a:pPr algn="just"/>
                      <a:r>
                        <a:rPr lang="pt-BR" sz="2300" b="0" dirty="0">
                          <a:solidFill>
                            <a:schemeClr val="tx1"/>
                          </a:solidFill>
                          <a:latin typeface="Arial Narrow" panose="020B0606020202030204" pitchFamily="34" charset="0"/>
                        </a:rPr>
                        <a:t>Tudo de pedra.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pt-BR" sz="2300" b="0" dirty="0">
                          <a:solidFill>
                            <a:schemeClr val="tx1"/>
                          </a:solidFill>
                          <a:latin typeface="Arial Narrow" panose="020B0606020202030204" pitchFamily="34" charset="0"/>
                        </a:rPr>
                        <a:t>Entre pedras</a:t>
                      </a:r>
                    </a:p>
                    <a:p>
                      <a:r>
                        <a:rPr lang="pt-BR" sz="2300" b="0" dirty="0">
                          <a:solidFill>
                            <a:schemeClr val="tx1"/>
                          </a:solidFill>
                          <a:latin typeface="Arial Narrow" panose="020B0606020202030204" pitchFamily="34" charset="0"/>
                        </a:rPr>
                        <a:t>cresceu a minha poesia.</a:t>
                      </a:r>
                    </a:p>
                    <a:p>
                      <a:r>
                        <a:rPr lang="pt-BR" sz="2300" b="0" dirty="0">
                          <a:solidFill>
                            <a:schemeClr val="tx1"/>
                          </a:solidFill>
                          <a:latin typeface="Arial Narrow" panose="020B0606020202030204" pitchFamily="34" charset="0"/>
                        </a:rPr>
                        <a:t>Minha vida…</a:t>
                      </a:r>
                    </a:p>
                    <a:p>
                      <a:r>
                        <a:rPr lang="pt-BR" sz="2300" b="0" dirty="0">
                          <a:solidFill>
                            <a:schemeClr val="tx1"/>
                          </a:solidFill>
                          <a:latin typeface="Arial Narrow" panose="020B0606020202030204" pitchFamily="34" charset="0"/>
                        </a:rPr>
                        <a:t>Quebrando pedras</a:t>
                      </a:r>
                    </a:p>
                    <a:p>
                      <a:r>
                        <a:rPr lang="pt-BR" sz="2300" b="0" dirty="0">
                          <a:solidFill>
                            <a:schemeClr val="tx1"/>
                          </a:solidFill>
                          <a:latin typeface="Arial Narrow" panose="020B0606020202030204" pitchFamily="34" charset="0"/>
                        </a:rPr>
                        <a:t>e plantando flores.</a:t>
                      </a:r>
                    </a:p>
                    <a:p>
                      <a:endParaRPr lang="pt-BR" sz="2300" b="0" dirty="0">
                        <a:solidFill>
                          <a:schemeClr val="tx1"/>
                        </a:solidFill>
                        <a:latin typeface="Arial Narrow" panose="020B0606020202030204" pitchFamily="34" charset="0"/>
                      </a:endParaRPr>
                    </a:p>
                    <a:p>
                      <a:r>
                        <a:rPr lang="pt-BR" sz="2300" b="0" dirty="0">
                          <a:solidFill>
                            <a:schemeClr val="tx1"/>
                          </a:solidFill>
                          <a:latin typeface="Arial Narrow" panose="020B0606020202030204" pitchFamily="34" charset="0"/>
                        </a:rPr>
                        <a:t>Entre pedras que me esmagavam</a:t>
                      </a:r>
                    </a:p>
                    <a:p>
                      <a:r>
                        <a:rPr lang="pt-BR" sz="2300" b="0" dirty="0">
                          <a:solidFill>
                            <a:schemeClr val="tx1"/>
                          </a:solidFill>
                          <a:latin typeface="Arial Narrow" panose="020B0606020202030204" pitchFamily="34" charset="0"/>
                        </a:rPr>
                        <a:t>levantei a pedra rude</a:t>
                      </a:r>
                    </a:p>
                    <a:p>
                      <a:r>
                        <a:rPr lang="pt-BR" sz="2300" b="0" dirty="0">
                          <a:solidFill>
                            <a:schemeClr val="tx1"/>
                          </a:solidFill>
                          <a:latin typeface="Arial Narrow" panose="020B0606020202030204" pitchFamily="34" charset="0"/>
                        </a:rPr>
                        <a:t>dos meus versos.</a:t>
                      </a:r>
                    </a:p>
                    <a:p>
                      <a:pPr algn="r"/>
                      <a:endParaRPr lang="pt-BR" sz="1000" b="0" dirty="0">
                        <a:solidFill>
                          <a:schemeClr val="tx1"/>
                        </a:solidFill>
                        <a:latin typeface="Arial Narrow" panose="020B0606020202030204" pitchFamily="34" charset="0"/>
                      </a:endParaRPr>
                    </a:p>
                    <a:p>
                      <a:pPr algn="r"/>
                      <a:endParaRPr lang="pt-BR" sz="1000" b="0" dirty="0">
                        <a:solidFill>
                          <a:schemeClr val="tx1"/>
                        </a:solidFill>
                        <a:latin typeface="Arial Narrow" panose="020B0606020202030204" pitchFamily="34" charset="0"/>
                      </a:endParaRPr>
                    </a:p>
                    <a:p>
                      <a:pPr algn="r"/>
                      <a:endParaRPr lang="pt-BR" sz="1000" b="0" dirty="0">
                        <a:solidFill>
                          <a:schemeClr val="tx1"/>
                        </a:solidFill>
                        <a:latin typeface="Arial Narrow" panose="020B0606020202030204" pitchFamily="34" charset="0"/>
                      </a:endParaRPr>
                    </a:p>
                    <a:p>
                      <a:pPr algn="r"/>
                      <a:endParaRPr lang="pt-BR" sz="1000" b="0" dirty="0">
                        <a:solidFill>
                          <a:schemeClr val="tx1"/>
                        </a:solidFill>
                        <a:latin typeface="Arial Narrow" panose="020B0606020202030204" pitchFamily="34" charset="0"/>
                      </a:endParaRPr>
                    </a:p>
                    <a:p>
                      <a:pPr algn="r"/>
                      <a:r>
                        <a:rPr lang="pt-BR" sz="1000" b="0" dirty="0">
                          <a:solidFill>
                            <a:schemeClr val="tx1"/>
                          </a:solidFill>
                          <a:latin typeface="Arial Narrow" panose="020B0606020202030204" pitchFamily="34" charset="0"/>
                        </a:rPr>
                        <a:t>Disponível em :https://www.construirnoticias.com.br/das-pedras/. Acesso em: 30 de set. 2024.</a:t>
                      </a:r>
                      <a:endParaRPr lang="pt-BR" sz="2300" b="0" dirty="0">
                        <a:solidFill>
                          <a:schemeClr val="tx1"/>
                        </a:solidFill>
                        <a:latin typeface="Arial Narrow" panose="020B0606020202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8249632"/>
                  </a:ext>
                </a:extLst>
              </a:tr>
            </a:tbl>
          </a:graphicData>
        </a:graphic>
      </p:graphicFrame>
    </p:spTree>
    <p:extLst>
      <p:ext uri="{BB962C8B-B14F-4D97-AF65-F5344CB8AC3E}">
        <p14:creationId xmlns:p14="http://schemas.microsoft.com/office/powerpoint/2010/main" val="352768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01C8F94B-4614-21A8-C6D1-642E17A2A618}"/>
              </a:ext>
            </a:extLst>
          </p:cNvPr>
          <p:cNvSpPr txBox="1"/>
          <p:nvPr/>
        </p:nvSpPr>
        <p:spPr>
          <a:xfrm>
            <a:off x="304800" y="840909"/>
            <a:ext cx="11546542" cy="4139595"/>
          </a:xfrm>
          <a:prstGeom prst="rect">
            <a:avLst/>
          </a:prstGeom>
          <a:noFill/>
        </p:spPr>
        <p:txBody>
          <a:bodyPr wrap="square" rtlCol="0">
            <a:spAutoFit/>
          </a:bodyPr>
          <a:lstStyle/>
          <a:p>
            <a:pPr algn="just"/>
            <a:r>
              <a:rPr lang="pt-BR" sz="2300" b="1" dirty="0">
                <a:latin typeface="Arial Narrow" panose="020B0606020202030204" pitchFamily="34" charset="0"/>
              </a:rPr>
              <a:t>2</a:t>
            </a:r>
            <a:r>
              <a:rPr lang="pt-BR" sz="2300" dirty="0">
                <a:latin typeface="Arial Narrow" panose="020B0606020202030204" pitchFamily="34" charset="0"/>
              </a:rPr>
              <a:t>. Os textos de abertura desta unidade são do gênero textual Poema. Os poemas podem ser classificados de acordo com a sua forma, ou seja, de acordo com a estrutura dos versos e estrofes. Identifique os poemas da abertura de acordo com as definições.</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Poema narrativo: Conta uma história, em forma de versos, e apresenta todas as características do gênero narrativo, como narrador, personagens, tempo e espaço.</a:t>
            </a:r>
          </a:p>
          <a:p>
            <a:pPr algn="just"/>
            <a:endParaRPr lang="pt-BR" sz="2300" dirty="0">
              <a:latin typeface="Arial Narrow" panose="020B0606020202030204" pitchFamily="34" charset="0"/>
            </a:endParaRPr>
          </a:p>
          <a:p>
            <a:pPr algn="just"/>
            <a:r>
              <a:rPr lang="pt-BR" sz="2300" dirty="0">
                <a:latin typeface="Arial Narrow" panose="020B0606020202030204" pitchFamily="34" charset="0"/>
              </a:rPr>
              <a:t>b) Poema lírico: Expressa os sentimentos e emoções do eu lírico. Não apresenta características do gênero dramático nem conta uma história.</a:t>
            </a:r>
          </a:p>
          <a:p>
            <a:pPr algn="just"/>
            <a:endParaRPr lang="pt-BR" sz="2300" dirty="0">
              <a:latin typeface="Arial Narrow" panose="020B0606020202030204" pitchFamily="34" charset="0"/>
            </a:endParaRPr>
          </a:p>
          <a:p>
            <a:pPr algn="just"/>
            <a:r>
              <a:rPr lang="pt-BR" sz="2300" dirty="0">
                <a:latin typeface="Arial Narrow" panose="020B0606020202030204" pitchFamily="34" charset="0"/>
              </a:rPr>
              <a:t>c) Poema dramático: Não apresenta a voz de um narrador, pois a história se desenrola a partir das falas das personagens, estruturadas em forma de versos.</a:t>
            </a:r>
          </a:p>
        </p:txBody>
      </p:sp>
    </p:spTree>
    <p:extLst>
      <p:ext uri="{BB962C8B-B14F-4D97-AF65-F5344CB8AC3E}">
        <p14:creationId xmlns:p14="http://schemas.microsoft.com/office/powerpoint/2010/main" val="485024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C885E76-E463-0271-8532-E37B6318576D}"/>
              </a:ext>
            </a:extLst>
          </p:cNvPr>
          <p:cNvSpPr txBox="1"/>
          <p:nvPr/>
        </p:nvSpPr>
        <p:spPr>
          <a:xfrm>
            <a:off x="340464" y="717957"/>
            <a:ext cx="11511072" cy="5816977"/>
          </a:xfrm>
          <a:prstGeom prst="rect">
            <a:avLst/>
          </a:prstGeom>
          <a:noFill/>
        </p:spPr>
        <p:txBody>
          <a:bodyPr wrap="square" rtlCol="0">
            <a:spAutoFit/>
          </a:bodyPr>
          <a:lstStyle/>
          <a:p>
            <a:pPr algn="just"/>
            <a:r>
              <a:rPr lang="pt-BR" sz="2300" b="1" dirty="0">
                <a:latin typeface="Arial Narrow" panose="020B0606020202030204" pitchFamily="34" charset="0"/>
              </a:rPr>
              <a:t>3</a:t>
            </a:r>
            <a:r>
              <a:rPr lang="pt-BR" sz="2300" dirty="0">
                <a:latin typeface="Arial Narrow" panose="020B0606020202030204" pitchFamily="34" charset="0"/>
              </a:rPr>
              <a:t>. Qual é o tema tratado em cada um dos poemas?</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Quadrilha.</a:t>
            </a:r>
          </a:p>
          <a:p>
            <a:pPr algn="just"/>
            <a:endParaRPr lang="pt-BR" sz="1500" dirty="0">
              <a:latin typeface="Arial Narrow" panose="020B0606020202030204" pitchFamily="34" charset="0"/>
            </a:endParaRPr>
          </a:p>
          <a:p>
            <a:pPr algn="just"/>
            <a:r>
              <a:rPr lang="pt-BR" sz="2300" dirty="0">
                <a:latin typeface="Arial Narrow" panose="020B0606020202030204" pitchFamily="34" charset="0"/>
              </a:rPr>
              <a:t>b) Morte e vida severina.</a:t>
            </a:r>
          </a:p>
          <a:p>
            <a:pPr algn="just"/>
            <a:endParaRPr lang="pt-BR" sz="1500" dirty="0">
              <a:latin typeface="Arial Narrow" panose="020B0606020202030204" pitchFamily="34" charset="0"/>
            </a:endParaRPr>
          </a:p>
          <a:p>
            <a:pPr algn="just"/>
            <a:r>
              <a:rPr lang="pt-BR" sz="2300" dirty="0">
                <a:latin typeface="Arial Narrow" panose="020B0606020202030204" pitchFamily="34" charset="0"/>
              </a:rPr>
              <a:t>c) Das pedras.</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4</a:t>
            </a:r>
            <a:r>
              <a:rPr lang="pt-BR" sz="2300" dirty="0">
                <a:latin typeface="Arial Narrow" panose="020B0606020202030204" pitchFamily="34" charset="0"/>
              </a:rPr>
              <a:t>. Quadrilha é um poema de Carlos Drummond de Andrade, publicado em 1930. Esse autor foi um dos poetas que integraram a segunda geração do modernismo brasileiro. “Quadrilha”, como outras composições do autor, incorpora algumas características do movimento: o verso livre, as formas populares, as temáticas do cotidiano e linguagem coloquial. No texto, o eu poético</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narra a confusão de sentimentos e os desencontros amorosos das personagens. </a:t>
            </a:r>
          </a:p>
          <a:p>
            <a:pPr algn="just"/>
            <a:r>
              <a:rPr lang="pt-BR" sz="2300" dirty="0">
                <a:latin typeface="Arial Narrow" panose="020B0606020202030204" pitchFamily="34" charset="0"/>
              </a:rPr>
              <a:t>(B) informa a imprevisibilidade da vida e do próprio sentimento amoroso.</a:t>
            </a:r>
          </a:p>
          <a:p>
            <a:pPr algn="just"/>
            <a:r>
              <a:rPr lang="pt-BR" sz="2300" dirty="0">
                <a:latin typeface="Arial Narrow" panose="020B0606020202030204" pitchFamily="34" charset="0"/>
              </a:rPr>
              <a:t>(C) descreve que o amor é fácil de achar e de ser concretizado.</a:t>
            </a:r>
          </a:p>
          <a:p>
            <a:pPr algn="just"/>
            <a:r>
              <a:rPr lang="pt-BR" sz="2300" dirty="0">
                <a:latin typeface="Arial Narrow" panose="020B0606020202030204" pitchFamily="34" charset="0"/>
              </a:rPr>
              <a:t>(D) instrui sobre várias paixões não correspondidas.</a:t>
            </a:r>
          </a:p>
          <a:p>
            <a:pPr algn="just"/>
            <a:r>
              <a:rPr lang="pt-BR" sz="2300" dirty="0">
                <a:latin typeface="Arial Narrow" panose="020B0606020202030204" pitchFamily="34" charset="0"/>
              </a:rPr>
              <a:t>(E) opina sobre o destino das personagens.</a:t>
            </a:r>
          </a:p>
        </p:txBody>
      </p:sp>
    </p:spTree>
    <p:extLst>
      <p:ext uri="{BB962C8B-B14F-4D97-AF65-F5344CB8AC3E}">
        <p14:creationId xmlns:p14="http://schemas.microsoft.com/office/powerpoint/2010/main" val="3186706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D653D6C-FBAF-4F65-29B0-0AAA117A6CCD}"/>
              </a:ext>
            </a:extLst>
          </p:cNvPr>
          <p:cNvSpPr txBox="1"/>
          <p:nvPr/>
        </p:nvSpPr>
        <p:spPr>
          <a:xfrm>
            <a:off x="265043" y="728870"/>
            <a:ext cx="11675165" cy="3599255"/>
          </a:xfrm>
          <a:prstGeom prst="rect">
            <a:avLst/>
          </a:prstGeom>
          <a:noFill/>
        </p:spPr>
        <p:txBody>
          <a:bodyPr wrap="square" rtlCol="0">
            <a:spAutoFit/>
          </a:bodyPr>
          <a:lstStyle/>
          <a:p>
            <a:pPr algn="just">
              <a:lnSpc>
                <a:spcPct val="114000"/>
              </a:lnSpc>
            </a:pPr>
            <a:r>
              <a:rPr lang="pt-BR" sz="2400" b="1" dirty="0">
                <a:latin typeface="Arial Narrow" panose="020B0606020202030204" pitchFamily="34" charset="0"/>
              </a:rPr>
              <a:t>5</a:t>
            </a:r>
            <a:r>
              <a:rPr lang="pt-BR" sz="2400" dirty="0">
                <a:latin typeface="Arial Narrow" panose="020B0606020202030204" pitchFamily="34" charset="0"/>
              </a:rPr>
              <a:t>. O poema “Quadrilha” aborda um tema caro à tradição poética: o amor e o relacionamento amoroso. A originalidade do poema está na forma como o tema é tratado. Com que tipo de visão o poeta aborda esse tema no poema?</a:t>
            </a:r>
          </a:p>
          <a:p>
            <a:pPr algn="just">
              <a:lnSpc>
                <a:spcPct val="114000"/>
              </a:lnSpc>
            </a:pPr>
            <a:endParaRPr lang="pt-BR" sz="1000" dirty="0">
              <a:latin typeface="Arial Narrow" panose="020B0606020202030204" pitchFamily="34" charset="0"/>
            </a:endParaRPr>
          </a:p>
          <a:p>
            <a:pPr algn="just">
              <a:lnSpc>
                <a:spcPct val="114000"/>
              </a:lnSpc>
            </a:pPr>
            <a:r>
              <a:rPr lang="pt-BR" sz="2400" dirty="0">
                <a:latin typeface="Arial Narrow" panose="020B0606020202030204" pitchFamily="34" charset="0"/>
              </a:rPr>
              <a:t>(A) Crítica.</a:t>
            </a:r>
          </a:p>
          <a:p>
            <a:pPr algn="just">
              <a:lnSpc>
                <a:spcPct val="114000"/>
              </a:lnSpc>
            </a:pPr>
            <a:r>
              <a:rPr lang="pt-BR" sz="2400" dirty="0">
                <a:latin typeface="Arial Narrow" panose="020B0606020202030204" pitchFamily="34" charset="0"/>
              </a:rPr>
              <a:t>(B) Irônica.</a:t>
            </a:r>
          </a:p>
          <a:p>
            <a:pPr algn="just">
              <a:lnSpc>
                <a:spcPct val="114000"/>
              </a:lnSpc>
            </a:pPr>
            <a:r>
              <a:rPr lang="pt-BR" sz="2400" dirty="0">
                <a:latin typeface="Arial Narrow" panose="020B0606020202030204" pitchFamily="34" charset="0"/>
              </a:rPr>
              <a:t>(C) Trágica.</a:t>
            </a:r>
          </a:p>
          <a:p>
            <a:pPr algn="just">
              <a:lnSpc>
                <a:spcPct val="114000"/>
              </a:lnSpc>
            </a:pPr>
            <a:r>
              <a:rPr lang="pt-BR" sz="2400" dirty="0">
                <a:latin typeface="Arial Narrow" panose="020B0606020202030204" pitchFamily="34" charset="0"/>
              </a:rPr>
              <a:t>(D) Cômica.</a:t>
            </a:r>
          </a:p>
          <a:p>
            <a:pPr algn="just">
              <a:lnSpc>
                <a:spcPct val="114000"/>
              </a:lnSpc>
            </a:pPr>
            <a:r>
              <a:rPr lang="pt-BR" sz="2400" dirty="0">
                <a:latin typeface="Arial Narrow" panose="020B0606020202030204" pitchFamily="34" charset="0"/>
              </a:rPr>
              <a:t>(E) Jogo de sorte.</a:t>
            </a:r>
          </a:p>
        </p:txBody>
      </p:sp>
    </p:spTree>
    <p:extLst>
      <p:ext uri="{BB962C8B-B14F-4D97-AF65-F5344CB8AC3E}">
        <p14:creationId xmlns:p14="http://schemas.microsoft.com/office/powerpoint/2010/main" val="53377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19F5B75-5411-5748-B97F-1B43F1210865}"/>
              </a:ext>
            </a:extLst>
          </p:cNvPr>
          <p:cNvSpPr txBox="1"/>
          <p:nvPr/>
        </p:nvSpPr>
        <p:spPr>
          <a:xfrm>
            <a:off x="340659" y="689113"/>
            <a:ext cx="11492753" cy="6188880"/>
          </a:xfrm>
          <a:prstGeom prst="rect">
            <a:avLst/>
          </a:prstGeom>
          <a:noFill/>
        </p:spPr>
        <p:txBody>
          <a:bodyPr wrap="square" rtlCol="0">
            <a:spAutoFit/>
          </a:bodyPr>
          <a:lstStyle/>
          <a:p>
            <a:pPr algn="just"/>
            <a:r>
              <a:rPr lang="pt-BR" sz="2250" b="1" dirty="0">
                <a:latin typeface="Arial Narrow" panose="020B0606020202030204" pitchFamily="34" charset="0"/>
              </a:rPr>
              <a:t>6</a:t>
            </a:r>
            <a:r>
              <a:rPr lang="pt-BR" sz="2250" dirty="0">
                <a:latin typeface="Arial Narrow" panose="020B0606020202030204" pitchFamily="34" charset="0"/>
              </a:rPr>
              <a:t>. Associe cada poema com a sua interpretação.</a:t>
            </a:r>
          </a:p>
          <a:p>
            <a:pPr algn="ctr"/>
            <a:r>
              <a:rPr lang="pt-BR" sz="2250" b="1" dirty="0">
                <a:latin typeface="Arial Narrow" panose="020B0606020202030204" pitchFamily="34" charset="0"/>
              </a:rPr>
              <a:t>1. Quadrilha.                  2. Morte e vida Severina.                           3. Das Pedras.</a:t>
            </a:r>
          </a:p>
          <a:p>
            <a:pPr algn="just"/>
            <a:r>
              <a:rPr lang="pt-BR" sz="2250" dirty="0">
                <a:latin typeface="Arial Narrow" panose="020B0606020202030204" pitchFamily="34" charset="0"/>
              </a:rPr>
              <a:t>(  ) O poema fala do tema “Seca” de forma crítica e reflexiva, trazendo um olhar mais amplo sobre questões sociais que não são discutidas abertamente, que não são discriminadas para que a sociedade veja a vida dos sertanejos como ela realmente é. Neste auto de Natal pernambucano, o autor trata da luta de Severino, um retirante do agreste, pela sobrevivência. Guiado pelo rio Capibaribe</a:t>
            </a:r>
          </a:p>
          <a:p>
            <a:pPr algn="just"/>
            <a:r>
              <a:rPr lang="pt-BR" sz="2250" dirty="0">
                <a:latin typeface="Arial Narrow" panose="020B0606020202030204" pitchFamily="34" charset="0"/>
              </a:rPr>
              <a:t>rumo ao litoral, Severino busca chegar à capital, almejando uma vida digna.</a:t>
            </a:r>
          </a:p>
          <a:p>
            <a:pPr algn="just"/>
            <a:r>
              <a:rPr lang="pt-BR" sz="2250" dirty="0">
                <a:latin typeface="Arial Narrow" panose="020B0606020202030204" pitchFamily="34" charset="0"/>
              </a:rPr>
              <a:t>(   ) Os dois versos iniciais são uma paráfrase de um provérbio: “As pedras atiradas contra mim construirão o meu castelo”; esta abertura registra uma resistência ou dificuldade que se evidencia no eu poético, quanto sua relação com a poesia. O poema revela a insegurança da proposta, registrada na altura da escada e o desassombro ao realizar a empreitada.</a:t>
            </a:r>
          </a:p>
          <a:p>
            <a:pPr algn="just"/>
            <a:r>
              <a:rPr lang="pt-BR" sz="2250" dirty="0">
                <a:latin typeface="Arial Narrow" panose="020B0606020202030204" pitchFamily="34" charset="0"/>
              </a:rPr>
              <a:t>(   ) O poema resume-se numa exposição direta de uma cadeia de relacionamentos amorosos e o desfecho para cada um dos envolvidos. Desde o começo, podemos perceber que a confusão de sentimentos e os desencontros sucessivos marcam a história de um sujeito poético que está narrando. Nos versos restantes, ficamos conhecendo o destino das personagens que foram apresentados acima. Descobrimos que uns partiram e outros morreram. Todos parecem ter ficado sozinhos ou deixado escapar o amor, seguindo seus destinos em diferentes direções.</a:t>
            </a:r>
          </a:p>
        </p:txBody>
      </p:sp>
    </p:spTree>
    <p:extLst>
      <p:ext uri="{BB962C8B-B14F-4D97-AF65-F5344CB8AC3E}">
        <p14:creationId xmlns:p14="http://schemas.microsoft.com/office/powerpoint/2010/main" val="4035478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8D2F13A-BB61-B92F-72EF-8F418636EB2F}"/>
              </a:ext>
            </a:extLst>
          </p:cNvPr>
          <p:cNvSpPr txBox="1"/>
          <p:nvPr/>
        </p:nvSpPr>
        <p:spPr>
          <a:xfrm>
            <a:off x="315908" y="739393"/>
            <a:ext cx="11560183" cy="3785652"/>
          </a:xfrm>
          <a:prstGeom prst="rect">
            <a:avLst/>
          </a:prstGeom>
          <a:noFill/>
        </p:spPr>
        <p:txBody>
          <a:bodyPr wrap="square" rtlCol="0">
            <a:spAutoFit/>
          </a:bodyPr>
          <a:lstStyle/>
          <a:p>
            <a:pPr algn="just"/>
            <a:r>
              <a:rPr lang="pt-BR" sz="2400" b="1" dirty="0">
                <a:latin typeface="Arial Narrow" panose="020B0606020202030204" pitchFamily="34" charset="0"/>
              </a:rPr>
              <a:t>7</a:t>
            </a:r>
            <a:r>
              <a:rPr lang="pt-BR" sz="2400" dirty="0">
                <a:latin typeface="Arial Narrow" panose="020B0606020202030204" pitchFamily="34" charset="0"/>
              </a:rPr>
              <a:t>. “Morte e Vida Severina” é um dos poemas mais longos da literatura brasileira e traz, de uma maneira crua e, ainda assim, emocionante a trajetória de um retirante nordestino para fugir da seca e da morte. No início da obra, a personagem faz uma apresentação de si mesmo e comparando-se com outros Severinos. Como Severino se apresenta?</a:t>
            </a:r>
          </a:p>
          <a:p>
            <a:pPr algn="just"/>
            <a:endParaRPr lang="pt-BR" sz="2400" dirty="0">
              <a:latin typeface="Arial Narrow" panose="020B0606020202030204" pitchFamily="34" charset="0"/>
            </a:endParaRPr>
          </a:p>
          <a:p>
            <a:pPr algn="just"/>
            <a:r>
              <a:rPr lang="pt-BR" sz="2400" b="1" dirty="0">
                <a:latin typeface="Arial Narrow" panose="020B0606020202030204" pitchFamily="34" charset="0"/>
              </a:rPr>
              <a:t>8</a:t>
            </a:r>
            <a:r>
              <a:rPr lang="pt-BR" sz="2400" dirty="0">
                <a:latin typeface="Arial Narrow" panose="020B0606020202030204" pitchFamily="34" charset="0"/>
              </a:rPr>
              <a:t>. Severino é um substantivo próprio, é o nome do retirante, protagonista da história. A palavra severina também pode fazer alusão ao adjetivo “severa”, ou seja, rígida, dura, exigente. No poema a palavra severino é empregada como adjetivo nas expressões “morte severina” e “vida severina”. Qual é o sentido da palavra </a:t>
            </a:r>
            <a:r>
              <a:rPr lang="pt-BR" sz="2400" b="1" dirty="0">
                <a:latin typeface="Arial Narrow" panose="020B0606020202030204" pitchFamily="34" charset="0"/>
              </a:rPr>
              <a:t>severina</a:t>
            </a:r>
            <a:r>
              <a:rPr lang="pt-BR" sz="2400" dirty="0">
                <a:latin typeface="Arial Narrow" panose="020B0606020202030204" pitchFamily="34" charset="0"/>
              </a:rPr>
              <a:t> nessas situações?</a:t>
            </a:r>
          </a:p>
          <a:p>
            <a:pPr algn="just"/>
            <a:endParaRPr lang="pt-BR" sz="2400" dirty="0">
              <a:latin typeface="Arial Narrow" panose="020B0606020202030204" pitchFamily="34" charset="0"/>
            </a:endParaRPr>
          </a:p>
        </p:txBody>
      </p:sp>
    </p:spTree>
    <p:extLst>
      <p:ext uri="{BB962C8B-B14F-4D97-AF65-F5344CB8AC3E}">
        <p14:creationId xmlns:p14="http://schemas.microsoft.com/office/powerpoint/2010/main" val="2103499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B79B1A93-CF3E-5BA4-FE83-4EE4D3D4B55D}"/>
              </a:ext>
            </a:extLst>
          </p:cNvPr>
          <p:cNvSpPr txBox="1"/>
          <p:nvPr/>
        </p:nvSpPr>
        <p:spPr>
          <a:xfrm>
            <a:off x="376519" y="821635"/>
            <a:ext cx="11438964" cy="2215991"/>
          </a:xfrm>
          <a:prstGeom prst="rect">
            <a:avLst/>
          </a:prstGeom>
          <a:noFill/>
        </p:spPr>
        <p:txBody>
          <a:bodyPr wrap="square" rtlCol="0">
            <a:spAutoFit/>
          </a:bodyPr>
          <a:lstStyle/>
          <a:p>
            <a:pPr algn="just"/>
            <a:r>
              <a:rPr lang="pt-BR" sz="2300" b="1" dirty="0">
                <a:latin typeface="Arial Narrow" panose="020B0606020202030204" pitchFamily="34" charset="0"/>
              </a:rPr>
              <a:t>        Estudante, você sabia que embora tenha escrito desde jovem e com muita frequência, foi apenas aos 75 anos que Cora Coralina viu consolidado em forma de livro o seu trabalho literário? Já de volta à Cidade de Goiás, a autora datilografou o original de “Poemas dos Becos de Goiás e Estórias Mais” e o enviou a diversos escritores e à editora José Olympio, que o publicou em 1965. O livro é dividido em duas partes e possui textos em poesia e em prosa, criações líricas cujo tom narrativo conta e canta o presente e o passado da Cidade de Goiás.</a:t>
            </a:r>
          </a:p>
        </p:txBody>
      </p:sp>
      <p:sp>
        <p:nvSpPr>
          <p:cNvPr id="3" name="CaixaDeTexto 2">
            <a:extLst>
              <a:ext uri="{FF2B5EF4-FFF2-40B4-BE49-F238E27FC236}">
                <a16:creationId xmlns:a16="http://schemas.microsoft.com/office/drawing/2014/main" id="{47EA49DA-9F9C-4C8F-0328-2608BDFD87EB}"/>
              </a:ext>
            </a:extLst>
          </p:cNvPr>
          <p:cNvSpPr txBox="1"/>
          <p:nvPr/>
        </p:nvSpPr>
        <p:spPr>
          <a:xfrm>
            <a:off x="278296" y="3313043"/>
            <a:ext cx="11635407" cy="3077766"/>
          </a:xfrm>
          <a:prstGeom prst="rect">
            <a:avLst/>
          </a:prstGeom>
          <a:noFill/>
        </p:spPr>
        <p:txBody>
          <a:bodyPr wrap="square" rtlCol="0">
            <a:spAutoFit/>
          </a:bodyPr>
          <a:lstStyle/>
          <a:p>
            <a:pPr algn="just"/>
            <a:r>
              <a:rPr lang="pt-BR" sz="2300" b="1" dirty="0">
                <a:latin typeface="Arial Narrow" panose="020B0606020202030204" pitchFamily="34" charset="0"/>
              </a:rPr>
              <a:t>9</a:t>
            </a:r>
            <a:r>
              <a:rPr lang="pt-BR" sz="2300" dirty="0">
                <a:latin typeface="Arial Narrow" panose="020B0606020202030204" pitchFamily="34" charset="0"/>
              </a:rPr>
              <a:t>. Agora que fizemos um breve olhar sobre um belíssimo poema de Ana Lins dos Guimarães Peixoto Bretas; uma doceira de Goiás que adoçava versos e ficou imortalizada como Cora Coralina, responda. Nos versos de Cora Coralina, as pedras metaforizam</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sempre os sofrimentos e as opressões às quais o eu lírico teve que se submeter.</a:t>
            </a:r>
          </a:p>
          <a:p>
            <a:pPr algn="just"/>
            <a:r>
              <a:rPr lang="pt-BR" sz="2300" dirty="0">
                <a:latin typeface="Arial Narrow" panose="020B0606020202030204" pitchFamily="34" charset="0"/>
              </a:rPr>
              <a:t>(B) apenas as palavras malditas que a ofenderam em vida e a subjugaram todo o tempo.</a:t>
            </a:r>
          </a:p>
          <a:p>
            <a:pPr algn="just"/>
            <a:r>
              <a:rPr lang="pt-BR" sz="2300" dirty="0">
                <a:latin typeface="Arial Narrow" panose="020B0606020202030204" pitchFamily="34" charset="0"/>
              </a:rPr>
              <a:t>(C) não só as dificuldades que encontrou na vida, mas também a sua capacidade de superação.</a:t>
            </a:r>
          </a:p>
          <a:p>
            <a:pPr algn="just"/>
            <a:r>
              <a:rPr lang="pt-BR" sz="2300" dirty="0">
                <a:latin typeface="Arial Narrow" panose="020B0606020202030204" pitchFamily="34" charset="0"/>
              </a:rPr>
              <a:t>(D) tão somente a sua habilidade de resiliência diante dos problemas da vida e a sua poesia dura.</a:t>
            </a:r>
          </a:p>
          <a:p>
            <a:pPr algn="just"/>
            <a:r>
              <a:rPr lang="pt-BR" sz="2300" dirty="0">
                <a:latin typeface="Arial Narrow" panose="020B0606020202030204" pitchFamily="34" charset="0"/>
              </a:rPr>
              <a:t>(E) exclusivamente os temas poéticos que a autora passou a utilizar em seu processo de criação artística.</a:t>
            </a:r>
          </a:p>
        </p:txBody>
      </p:sp>
    </p:spTree>
    <p:extLst>
      <p:ext uri="{BB962C8B-B14F-4D97-AF65-F5344CB8AC3E}">
        <p14:creationId xmlns:p14="http://schemas.microsoft.com/office/powerpoint/2010/main" val="249696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E61B6D4-02D0-746C-15D5-02126B351BBD}"/>
              </a:ext>
            </a:extLst>
          </p:cNvPr>
          <p:cNvSpPr txBox="1"/>
          <p:nvPr/>
        </p:nvSpPr>
        <p:spPr>
          <a:xfrm>
            <a:off x="340659" y="914400"/>
            <a:ext cx="11483788" cy="2215991"/>
          </a:xfrm>
          <a:prstGeom prst="rect">
            <a:avLst/>
          </a:prstGeom>
          <a:noFill/>
        </p:spPr>
        <p:txBody>
          <a:bodyPr wrap="square" rtlCol="0">
            <a:spAutoFit/>
          </a:bodyPr>
          <a:lstStyle/>
          <a:p>
            <a:pPr algn="just"/>
            <a:r>
              <a:rPr lang="pt-BR" sz="2300" dirty="0">
                <a:latin typeface="Arial Narrow" panose="020B0606020202030204" pitchFamily="34" charset="0"/>
              </a:rPr>
              <a:t>• Você tem o hábito de ler jornais e revistas, sejam impressos ou online?</a:t>
            </a:r>
          </a:p>
          <a:p>
            <a:pPr algn="just"/>
            <a:r>
              <a:rPr lang="pt-BR" sz="2300" dirty="0">
                <a:latin typeface="Arial Narrow" panose="020B0606020202030204" pitchFamily="34" charset="0"/>
              </a:rPr>
              <a:t>• Se você escolhesse ler uma matéria entre as apresentadas nestas capas qual você escolheria e por quê? </a:t>
            </a:r>
          </a:p>
          <a:p>
            <a:pPr algn="just"/>
            <a:r>
              <a:rPr lang="pt-BR" sz="2300" dirty="0">
                <a:latin typeface="Arial Narrow" panose="020B0606020202030204" pitchFamily="34" charset="0"/>
              </a:rPr>
              <a:t>• A que público se destina cada um desses suportes textuais?</a:t>
            </a:r>
          </a:p>
          <a:p>
            <a:pPr algn="just"/>
            <a:r>
              <a:rPr lang="pt-BR" sz="2300" dirty="0">
                <a:latin typeface="Arial Narrow" panose="020B0606020202030204" pitchFamily="34" charset="0"/>
              </a:rPr>
              <a:t>• Quais dos assuntos apresentados provavelmente foram abordados com mais profundidade? O que levou você a chegar a essa conclusão?</a:t>
            </a:r>
          </a:p>
        </p:txBody>
      </p:sp>
      <p:sp>
        <p:nvSpPr>
          <p:cNvPr id="3" name="CaixaDeTexto 2">
            <a:extLst>
              <a:ext uri="{FF2B5EF4-FFF2-40B4-BE49-F238E27FC236}">
                <a16:creationId xmlns:a16="http://schemas.microsoft.com/office/drawing/2014/main" id="{870408CF-0B66-3F8D-C554-C2CE1F01F361}"/>
              </a:ext>
            </a:extLst>
          </p:cNvPr>
          <p:cNvSpPr txBox="1"/>
          <p:nvPr/>
        </p:nvSpPr>
        <p:spPr>
          <a:xfrm>
            <a:off x="340659" y="3792409"/>
            <a:ext cx="11483788" cy="800219"/>
          </a:xfrm>
          <a:prstGeom prst="rect">
            <a:avLst/>
          </a:prstGeom>
          <a:noFill/>
        </p:spPr>
        <p:txBody>
          <a:bodyPr wrap="square" rtlCol="0">
            <a:spAutoFit/>
          </a:bodyPr>
          <a:lstStyle/>
          <a:p>
            <a:pPr algn="just"/>
            <a:r>
              <a:rPr lang="pt-BR" sz="2300" b="1" dirty="0">
                <a:latin typeface="Arial Narrow" panose="020B0606020202030204" pitchFamily="34" charset="0"/>
              </a:rPr>
              <a:t>        Estudante, agora que você já discutiu sobre o gênero textual Reportagem, que tal adquirir mais conhecimentos sobre esse gênero??? Vamos lá????</a:t>
            </a:r>
          </a:p>
        </p:txBody>
      </p:sp>
    </p:spTree>
    <p:extLst>
      <p:ext uri="{BB962C8B-B14F-4D97-AF65-F5344CB8AC3E}">
        <p14:creationId xmlns:p14="http://schemas.microsoft.com/office/powerpoint/2010/main" val="231208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E89C7DB-03A6-103B-9964-5A9DCF63A30A}"/>
              </a:ext>
            </a:extLst>
          </p:cNvPr>
          <p:cNvSpPr txBox="1"/>
          <p:nvPr/>
        </p:nvSpPr>
        <p:spPr>
          <a:xfrm>
            <a:off x="331694" y="675861"/>
            <a:ext cx="11519647" cy="6109365"/>
          </a:xfrm>
          <a:prstGeom prst="rect">
            <a:avLst/>
          </a:prstGeom>
          <a:noFill/>
        </p:spPr>
        <p:txBody>
          <a:bodyPr wrap="square" rtlCol="0">
            <a:spAutoFit/>
          </a:bodyPr>
          <a:lstStyle/>
          <a:p>
            <a:pPr algn="just"/>
            <a:r>
              <a:rPr lang="pt-BR" sz="2300" b="1" dirty="0">
                <a:latin typeface="Arial Narrow" panose="020B0606020202030204" pitchFamily="34" charset="0"/>
              </a:rPr>
              <a:t>10</a:t>
            </a:r>
            <a:r>
              <a:rPr lang="pt-BR" sz="2300" dirty="0">
                <a:latin typeface="Arial Narrow" panose="020B0606020202030204" pitchFamily="34" charset="0"/>
              </a:rPr>
              <a:t>. As figuras de linguagem são recursos que tornam mais expressivas as mensagens. Elas são usadas para exprimir de formas e objetivos diferentes os pensamentos da pessoa que escreve, a fim de comover, surpreender, fazer o leitor rir ou refletir sobre algo. Identifique as figuras de linguagem nessa estrofe.</a:t>
            </a:r>
          </a:p>
          <a:p>
            <a:pPr algn="just"/>
            <a:r>
              <a:rPr lang="pt-BR" sz="2300" dirty="0">
                <a:latin typeface="Arial Narrow" panose="020B0606020202030204" pitchFamily="34" charset="0"/>
              </a:rPr>
              <a:t>3ª estrofe: “Entre pedras/ cresceu a minha poesia. / Minha vida... / Quebrando pedras/ e plantando flores.”</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11</a:t>
            </a:r>
            <a:r>
              <a:rPr lang="pt-BR" sz="2300" dirty="0">
                <a:latin typeface="Arial Narrow" panose="020B0606020202030204" pitchFamily="34" charset="0"/>
              </a:rPr>
              <a:t>. A intertextualidade é a relação estabelecida entre dois ou mais textos. A paráfrase – é o processo de intertextualidade no qual o sentido do texto original é reafirmado, porém com pouca ou nenhuma semelhança estrutural. Nesse tipo, o intuito é reescrever o assunto do texto original, aproveitando principalmente os elementos semânticos já existentes, para produzir uma nova linguagem com o mesmo tema. Os dois versos iniciais do poema “Das Pedras” são uma paráfrase de um provérbio. Qual é esse provérbio?</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“Papagaio que acompanha João-de-barro vira ajudante de pedreiro.”</a:t>
            </a:r>
          </a:p>
          <a:p>
            <a:pPr algn="just"/>
            <a:r>
              <a:rPr lang="pt-BR" sz="2300" dirty="0">
                <a:latin typeface="Arial Narrow" panose="020B0606020202030204" pitchFamily="34" charset="0"/>
              </a:rPr>
              <a:t>(B) “As pedras atiradas contra mim construirão o meu castelo”.</a:t>
            </a:r>
          </a:p>
          <a:p>
            <a:pPr algn="just"/>
            <a:r>
              <a:rPr lang="pt-BR" sz="2300" dirty="0">
                <a:latin typeface="Arial Narrow" panose="020B0606020202030204" pitchFamily="34" charset="0"/>
              </a:rPr>
              <a:t>(C) “Diga-me com quem andas e lhe direi quem és.”</a:t>
            </a:r>
          </a:p>
          <a:p>
            <a:pPr algn="just"/>
            <a:r>
              <a:rPr lang="pt-BR" sz="2300" dirty="0">
                <a:latin typeface="Arial Narrow" panose="020B0606020202030204" pitchFamily="34" charset="0"/>
              </a:rPr>
              <a:t>(D) “Água mole, pedra dura, tanto bate até que fura”.</a:t>
            </a:r>
          </a:p>
          <a:p>
            <a:pPr algn="just"/>
            <a:r>
              <a:rPr lang="pt-BR" sz="2300" dirty="0">
                <a:latin typeface="Arial Narrow" panose="020B0606020202030204" pitchFamily="34" charset="0"/>
              </a:rPr>
              <a:t>(E) “O que os olhos não veem, o coração não sente”.</a:t>
            </a:r>
          </a:p>
        </p:txBody>
      </p:sp>
    </p:spTree>
    <p:extLst>
      <p:ext uri="{BB962C8B-B14F-4D97-AF65-F5344CB8AC3E}">
        <p14:creationId xmlns:p14="http://schemas.microsoft.com/office/powerpoint/2010/main" val="2891891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87CFFB6-1A6C-4320-2BD7-70BBEFDB6407}"/>
              </a:ext>
            </a:extLst>
          </p:cNvPr>
          <p:cNvSpPr txBox="1"/>
          <p:nvPr/>
        </p:nvSpPr>
        <p:spPr>
          <a:xfrm>
            <a:off x="357809" y="745870"/>
            <a:ext cx="11484568" cy="2846933"/>
          </a:xfrm>
          <a:prstGeom prst="rect">
            <a:avLst/>
          </a:prstGeom>
          <a:noFill/>
        </p:spPr>
        <p:txBody>
          <a:bodyPr wrap="square" rtlCol="0">
            <a:spAutoFit/>
          </a:bodyPr>
          <a:lstStyle/>
          <a:p>
            <a:pPr algn="just"/>
            <a:r>
              <a:rPr lang="pt-BR" sz="2300" dirty="0">
                <a:latin typeface="Arial Narrow" panose="020B0606020202030204" pitchFamily="34" charset="0"/>
              </a:rPr>
              <a:t>Leia o texto.</a:t>
            </a:r>
          </a:p>
          <a:p>
            <a:pPr algn="ctr"/>
            <a:r>
              <a:rPr lang="pt-BR" sz="2300" b="1" dirty="0">
                <a:latin typeface="Arial Narrow" panose="020B0606020202030204" pitchFamily="34" charset="0"/>
              </a:rPr>
              <a:t>No Meio do Caminho</a:t>
            </a:r>
          </a:p>
          <a:p>
            <a:pPr algn="just"/>
            <a:r>
              <a:rPr lang="pt-BR" sz="2300" dirty="0">
                <a:latin typeface="Arial Narrow" panose="020B0606020202030204" pitchFamily="34" charset="0"/>
              </a:rPr>
              <a:t>No meio do caminho tinha uma pedra</a:t>
            </a:r>
          </a:p>
          <a:p>
            <a:pPr algn="just"/>
            <a:r>
              <a:rPr lang="pt-BR" sz="2300" dirty="0">
                <a:latin typeface="Arial Narrow" panose="020B0606020202030204" pitchFamily="34" charset="0"/>
              </a:rPr>
              <a:t>tinha uma pedra no meio do caminho</a:t>
            </a:r>
          </a:p>
          <a:p>
            <a:pPr algn="just"/>
            <a:r>
              <a:rPr lang="pt-BR" sz="2300" dirty="0">
                <a:latin typeface="Arial Narrow" panose="020B0606020202030204" pitchFamily="34" charset="0"/>
              </a:rPr>
              <a:t>tinha uma pedra</a:t>
            </a:r>
          </a:p>
          <a:p>
            <a:pPr algn="just"/>
            <a:r>
              <a:rPr lang="pt-BR" sz="2300" dirty="0">
                <a:latin typeface="Arial Narrow" panose="020B0606020202030204" pitchFamily="34" charset="0"/>
              </a:rPr>
              <a:t>no meio do caminho tinha uma pedra.</a:t>
            </a:r>
          </a:p>
          <a:p>
            <a:pPr algn="just"/>
            <a:r>
              <a:rPr lang="pt-BR" sz="2300" dirty="0">
                <a:latin typeface="Arial Narrow" panose="020B0606020202030204" pitchFamily="34" charset="0"/>
              </a:rPr>
              <a:t>[...]</a:t>
            </a:r>
          </a:p>
          <a:p>
            <a:pPr algn="r"/>
            <a:r>
              <a:rPr lang="pt-BR" sz="1100" dirty="0">
                <a:latin typeface="Arial Narrow" panose="020B0606020202030204" pitchFamily="34" charset="0"/>
              </a:rPr>
              <a:t>Disponível em: https://www.culturagenial.com/poema-no-meio-do-caminho-de-</a:t>
            </a:r>
            <a:r>
              <a:rPr lang="pt-BR" sz="1100" dirty="0" err="1">
                <a:latin typeface="Arial Narrow" panose="020B0606020202030204" pitchFamily="34" charset="0"/>
              </a:rPr>
              <a:t>carlos</a:t>
            </a:r>
            <a:r>
              <a:rPr lang="pt-BR" sz="1100" dirty="0">
                <a:latin typeface="Arial Narrow" panose="020B0606020202030204" pitchFamily="34" charset="0"/>
              </a:rPr>
              <a:t>-</a:t>
            </a:r>
            <a:r>
              <a:rPr lang="pt-BR" sz="1100" dirty="0" err="1">
                <a:latin typeface="Arial Narrow" panose="020B0606020202030204" pitchFamily="34" charset="0"/>
              </a:rPr>
              <a:t>drummond</a:t>
            </a:r>
            <a:r>
              <a:rPr lang="pt-BR" sz="1100" dirty="0">
                <a:latin typeface="Arial Narrow" panose="020B0606020202030204" pitchFamily="34" charset="0"/>
              </a:rPr>
              <a:t>-de-</a:t>
            </a:r>
            <a:r>
              <a:rPr lang="pt-BR" sz="1100" dirty="0" err="1">
                <a:latin typeface="Arial Narrow" panose="020B0606020202030204" pitchFamily="34" charset="0"/>
              </a:rPr>
              <a:t>andrade</a:t>
            </a:r>
            <a:r>
              <a:rPr lang="pt-BR" sz="1100" dirty="0">
                <a:latin typeface="Arial Narrow" panose="020B0606020202030204" pitchFamily="34" charset="0"/>
              </a:rPr>
              <a:t>/. Acesso em: 27 de nov</a:t>
            </a:r>
            <a:r>
              <a:rPr lang="pt-BR" sz="1100" dirty="0"/>
              <a:t>. 2024.</a:t>
            </a:r>
          </a:p>
        </p:txBody>
      </p:sp>
      <p:sp>
        <p:nvSpPr>
          <p:cNvPr id="3" name="CaixaDeTexto 2">
            <a:extLst>
              <a:ext uri="{FF2B5EF4-FFF2-40B4-BE49-F238E27FC236}">
                <a16:creationId xmlns:a16="http://schemas.microsoft.com/office/drawing/2014/main" id="{E062E93B-96B1-0FF4-7327-85458C72F9D7}"/>
              </a:ext>
            </a:extLst>
          </p:cNvPr>
          <p:cNvSpPr txBox="1"/>
          <p:nvPr/>
        </p:nvSpPr>
        <p:spPr>
          <a:xfrm>
            <a:off x="357809" y="3672021"/>
            <a:ext cx="11484568" cy="2369880"/>
          </a:xfrm>
          <a:prstGeom prst="rect">
            <a:avLst/>
          </a:prstGeom>
          <a:noFill/>
        </p:spPr>
        <p:txBody>
          <a:bodyPr wrap="square" rtlCol="0">
            <a:spAutoFit/>
          </a:bodyPr>
          <a:lstStyle/>
          <a:p>
            <a:pPr algn="just"/>
            <a:r>
              <a:rPr lang="pt-BR" sz="2300" b="1" dirty="0">
                <a:latin typeface="Arial Narrow" panose="020B0606020202030204" pitchFamily="34" charset="0"/>
              </a:rPr>
              <a:t>12</a:t>
            </a:r>
            <a:r>
              <a:rPr lang="pt-BR" sz="2300" dirty="0">
                <a:latin typeface="Arial Narrow" panose="020B0606020202030204" pitchFamily="34" charset="0"/>
              </a:rPr>
              <a:t>. Você leu anteriormente o poema “Das pedras”, de Cora Coralina. Agora leu também esses versos, escritos por outro poeta, Carlos Drummond de Andrade. Se compararmos esses versos de Drummond aos de Cora Coralina, veremos que, nos dois poemas, foi usada a imagem da pedra para simbolizar a</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fidelidade.                                                       (D) comodidade.</a:t>
            </a:r>
          </a:p>
          <a:p>
            <a:pPr algn="just"/>
            <a:r>
              <a:rPr lang="pt-BR" sz="2300" dirty="0">
                <a:latin typeface="Arial Narrow" panose="020B0606020202030204" pitchFamily="34" charset="0"/>
              </a:rPr>
              <a:t>(B) dificuldade.                                                     (E) simplicidade.</a:t>
            </a:r>
          </a:p>
          <a:p>
            <a:pPr algn="just"/>
            <a:r>
              <a:rPr lang="pt-BR" sz="2300" dirty="0">
                <a:latin typeface="Arial Narrow" panose="020B0606020202030204" pitchFamily="34" charset="0"/>
              </a:rPr>
              <a:t>(C) afetividade.</a:t>
            </a:r>
          </a:p>
        </p:txBody>
      </p:sp>
    </p:spTree>
    <p:extLst>
      <p:ext uri="{BB962C8B-B14F-4D97-AF65-F5344CB8AC3E}">
        <p14:creationId xmlns:p14="http://schemas.microsoft.com/office/powerpoint/2010/main" val="271801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D3A2CE9-0485-BF8B-BB83-7D6BCB3FCBA3}"/>
              </a:ext>
            </a:extLst>
          </p:cNvPr>
          <p:cNvSpPr txBox="1"/>
          <p:nvPr/>
        </p:nvSpPr>
        <p:spPr>
          <a:xfrm>
            <a:off x="420419" y="1205688"/>
            <a:ext cx="11351162" cy="461665"/>
          </a:xfrm>
          <a:prstGeom prst="rect">
            <a:avLst/>
          </a:prstGeom>
          <a:noFill/>
        </p:spPr>
        <p:txBody>
          <a:bodyPr wrap="square">
            <a:spAutoFit/>
          </a:bodyPr>
          <a:lstStyle/>
          <a:p>
            <a:r>
              <a:rPr lang="pt-BR" sz="2400" b="1" dirty="0">
                <a:latin typeface="Arial Narrow" panose="020B0606020202030204" pitchFamily="34" charset="0"/>
              </a:rPr>
              <a:t>Ampliando os conhecimentos</a:t>
            </a:r>
          </a:p>
        </p:txBody>
      </p:sp>
      <p:graphicFrame>
        <p:nvGraphicFramePr>
          <p:cNvPr id="2" name="Tabela 1">
            <a:extLst>
              <a:ext uri="{FF2B5EF4-FFF2-40B4-BE49-F238E27FC236}">
                <a16:creationId xmlns:a16="http://schemas.microsoft.com/office/drawing/2014/main" id="{917816F4-B6AD-306C-CEDF-5FE6BD2178D5}"/>
              </a:ext>
            </a:extLst>
          </p:cNvPr>
          <p:cNvGraphicFramePr>
            <a:graphicFrameLocks noGrp="1"/>
          </p:cNvGraphicFramePr>
          <p:nvPr>
            <p:extLst>
              <p:ext uri="{D42A27DB-BD31-4B8C-83A1-F6EECF244321}">
                <p14:modId xmlns:p14="http://schemas.microsoft.com/office/powerpoint/2010/main" val="2755202160"/>
              </p:ext>
            </p:extLst>
          </p:nvPr>
        </p:nvGraphicFramePr>
        <p:xfrm>
          <a:off x="336176" y="843335"/>
          <a:ext cx="11519645" cy="346697"/>
        </p:xfrm>
        <a:graphic>
          <a:graphicData uri="http://schemas.openxmlformats.org/drawingml/2006/table">
            <a:tbl>
              <a:tblPr firstRow="1" firstCol="1" bandRow="1"/>
              <a:tblGrid>
                <a:gridCol w="11519645">
                  <a:extLst>
                    <a:ext uri="{9D8B030D-6E8A-4147-A177-3AD203B41FA5}">
                      <a16:colId xmlns:a16="http://schemas.microsoft.com/office/drawing/2014/main" val="1169158245"/>
                    </a:ext>
                  </a:extLst>
                </a:gridCol>
              </a:tblGrid>
              <a:tr h="346697">
                <a:tc>
                  <a:txBody>
                    <a:bodyPr/>
                    <a:lstStyle/>
                    <a:p>
                      <a:pPr algn="ctr">
                        <a:lnSpc>
                          <a:spcPct val="115000"/>
                        </a:lnSpc>
                        <a:spcAft>
                          <a:spcPts val="800"/>
                        </a:spcAft>
                      </a:pPr>
                      <a:r>
                        <a:rPr lang="pt-BR" sz="2000" b="1" kern="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GRUPO DE ATIVIDADES 2</a:t>
                      </a:r>
                      <a:endParaRPr lang="pt-B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667424576"/>
                  </a:ext>
                </a:extLst>
              </a:tr>
            </a:tbl>
          </a:graphicData>
        </a:graphic>
      </p:graphicFrame>
      <p:sp>
        <p:nvSpPr>
          <p:cNvPr id="6" name="CaixaDeTexto 5">
            <a:extLst>
              <a:ext uri="{FF2B5EF4-FFF2-40B4-BE49-F238E27FC236}">
                <a16:creationId xmlns:a16="http://schemas.microsoft.com/office/drawing/2014/main" id="{9EEEA594-FB85-CE24-D654-94064E856F3A}"/>
              </a:ext>
            </a:extLst>
          </p:cNvPr>
          <p:cNvSpPr txBox="1"/>
          <p:nvPr/>
        </p:nvSpPr>
        <p:spPr>
          <a:xfrm>
            <a:off x="336176" y="1683009"/>
            <a:ext cx="11519646" cy="1508105"/>
          </a:xfrm>
          <a:prstGeom prst="rect">
            <a:avLst/>
          </a:prstGeom>
          <a:noFill/>
        </p:spPr>
        <p:txBody>
          <a:bodyPr wrap="square">
            <a:spAutoFit/>
          </a:bodyPr>
          <a:lstStyle/>
          <a:p>
            <a:pPr algn="just"/>
            <a:r>
              <a:rPr lang="pt-BR" sz="2300" b="1" kern="100" dirty="0">
                <a:effectLst/>
                <a:latin typeface="Arial Narrow" panose="020B0606020202030204" pitchFamily="34" charset="0"/>
                <a:ea typeface="Calibri" panose="020F0502020204030204" pitchFamily="34" charset="0"/>
                <a:cs typeface="Arial" panose="020B0604020202020204" pitchFamily="34" charset="0"/>
              </a:rPr>
              <a:t>Estudante, o Haicai é um gênero de poesia com forma fixa. Possui três versos: o primeiro e o terceiro são redondilhas menores — versos de cinco sílabas —, e o segundo, redondilha maior — verso de sete sílabas. Portanto, é um poema objetivo e sintético. O haicai tradicional não possui título nem rimas e apresenta temática bucólica, ou seja, prioriza a natureza.  </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207D2AB4-BAF2-07E6-B43F-2AF2FE396421}"/>
              </a:ext>
            </a:extLst>
          </p:cNvPr>
          <p:cNvSpPr txBox="1"/>
          <p:nvPr/>
        </p:nvSpPr>
        <p:spPr>
          <a:xfrm>
            <a:off x="336177" y="3666887"/>
            <a:ext cx="11519644" cy="2031325"/>
          </a:xfrm>
          <a:prstGeom prst="rect">
            <a:avLst/>
          </a:prstGeom>
          <a:noFill/>
        </p:spPr>
        <p:txBody>
          <a:bodyPr wrap="square">
            <a:spAutoFit/>
          </a:bodyPr>
          <a:lstStyle/>
          <a:p>
            <a:pPr algn="just"/>
            <a:r>
              <a:rPr lang="pt-BR" sz="2300" kern="100" dirty="0">
                <a:effectLst/>
                <a:latin typeface="Arial Narrow" panose="020B0606020202030204" pitchFamily="34" charset="0"/>
                <a:ea typeface="Calibri" panose="020F0502020204030204" pitchFamily="34" charset="0"/>
                <a:cs typeface="Arial" panose="020B0604020202020204" pitchFamily="34" charset="0"/>
              </a:rPr>
              <a:t>Leia o texto. </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pt-BR" sz="2300" kern="100" dirty="0">
                <a:effectLst/>
                <a:latin typeface="Arial Narrow" panose="020B0606020202030204" pitchFamily="34" charset="0"/>
                <a:ea typeface="Calibri" panose="020F0502020204030204" pitchFamily="34" charset="0"/>
                <a:cs typeface="Arial" panose="020B0604020202020204" pitchFamily="34" charset="0"/>
              </a:rPr>
              <a:t> </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pt-BR" sz="2300" kern="100" dirty="0">
                <a:effectLst/>
                <a:latin typeface="Arial Narrow" panose="020B0606020202030204" pitchFamily="34" charset="0"/>
                <a:ea typeface="Calibri" panose="020F0502020204030204" pitchFamily="34" charset="0"/>
                <a:cs typeface="Arial" panose="020B0604020202020204" pitchFamily="34" charset="0"/>
              </a:rPr>
              <a:t>lua à vista</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pt-BR" sz="2300" kern="100" dirty="0">
                <a:effectLst/>
                <a:latin typeface="Arial Narrow" panose="020B0606020202030204" pitchFamily="34" charset="0"/>
                <a:ea typeface="Calibri" panose="020F0502020204030204" pitchFamily="34" charset="0"/>
                <a:cs typeface="Arial" panose="020B0604020202020204" pitchFamily="34" charset="0"/>
              </a:rPr>
              <a:t>brilhavas assim</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pt-BR" sz="2300" kern="100" dirty="0">
                <a:effectLst/>
                <a:latin typeface="Arial Narrow" panose="020B0606020202030204" pitchFamily="34" charset="0"/>
                <a:ea typeface="Calibri" panose="020F0502020204030204" pitchFamily="34" charset="0"/>
                <a:cs typeface="Arial" panose="020B0604020202020204" pitchFamily="34" charset="0"/>
              </a:rPr>
              <a:t>sobre Auschwitz? </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a:p>
            <a:pPr algn="r"/>
            <a:r>
              <a:rPr lang="pt-BR" sz="1100" kern="100" dirty="0">
                <a:effectLst/>
                <a:latin typeface="Arial Narrow" panose="020B0606020202030204" pitchFamily="34" charset="0"/>
                <a:ea typeface="Calibri" panose="020F0502020204030204" pitchFamily="34" charset="0"/>
                <a:cs typeface="Arial" panose="020B0604020202020204" pitchFamily="34" charset="0"/>
              </a:rPr>
              <a:t>Disponível em: https://www.aio.com.br/</a:t>
            </a:r>
            <a:r>
              <a:rPr lang="pt-BR" sz="1100" kern="100" dirty="0" err="1">
                <a:effectLst/>
                <a:latin typeface="Arial Narrow" panose="020B0606020202030204" pitchFamily="34" charset="0"/>
                <a:ea typeface="Calibri" panose="020F0502020204030204" pitchFamily="34" charset="0"/>
                <a:cs typeface="Arial" panose="020B0604020202020204" pitchFamily="34" charset="0"/>
              </a:rPr>
              <a:t>questions</a:t>
            </a:r>
            <a:r>
              <a:rPr lang="pt-BR" sz="1100" kern="100" dirty="0">
                <a:effectLst/>
                <a:latin typeface="Arial Narrow" panose="020B0606020202030204" pitchFamily="34" charset="0"/>
                <a:ea typeface="Calibri" panose="020F0502020204030204" pitchFamily="34" charset="0"/>
                <a:cs typeface="Arial" panose="020B0604020202020204" pitchFamily="34" charset="0"/>
              </a:rPr>
              <a:t>/</a:t>
            </a:r>
            <a:r>
              <a:rPr lang="pt-BR" sz="1100" kern="100" dirty="0" err="1">
                <a:effectLst/>
                <a:latin typeface="Arial Narrow" panose="020B0606020202030204" pitchFamily="34" charset="0"/>
                <a:ea typeface="Calibri" panose="020F0502020204030204" pitchFamily="34" charset="0"/>
                <a:cs typeface="Arial" panose="020B0604020202020204" pitchFamily="34" charset="0"/>
              </a:rPr>
              <a:t>content</a:t>
            </a:r>
            <a:r>
              <a:rPr lang="pt-BR" sz="1100" kern="100" dirty="0">
                <a:effectLst/>
                <a:latin typeface="Arial Narrow" panose="020B0606020202030204" pitchFamily="34" charset="0"/>
                <a:ea typeface="Calibri" panose="020F0502020204030204" pitchFamily="34" charset="0"/>
                <a:cs typeface="Arial" panose="020B0604020202020204" pitchFamily="34" charset="0"/>
              </a:rPr>
              <a:t>/lua-a-vista-brilhavas-assim-sobre-auschwitz-leminski-paulo-distraidos. Acesso em: 19 de nov. 2024. </a:t>
            </a:r>
            <a:endParaRPr lang="pt-BR"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3715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1E98-C5A3-D525-51BA-C627C84EE969}"/>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CAECCF76-6056-418B-AECD-BAFEC3A29F67}"/>
              </a:ext>
            </a:extLst>
          </p:cNvPr>
          <p:cNvSpPr txBox="1"/>
          <p:nvPr/>
        </p:nvSpPr>
        <p:spPr>
          <a:xfrm>
            <a:off x="336176" y="717567"/>
            <a:ext cx="11519647" cy="3431709"/>
          </a:xfrm>
          <a:prstGeom prst="rect">
            <a:avLst/>
          </a:prstGeom>
          <a:noFill/>
        </p:spPr>
        <p:txBody>
          <a:bodyPr wrap="square" rtlCol="0">
            <a:spAutoFit/>
          </a:bodyPr>
          <a:lstStyle/>
          <a:p>
            <a:pPr algn="just"/>
            <a:r>
              <a:rPr lang="pt-BR" sz="2300" b="1" dirty="0">
                <a:latin typeface="Arial Narrow" panose="020B0606020202030204" pitchFamily="34" charset="0"/>
              </a:rPr>
              <a:t>13</a:t>
            </a:r>
            <a:r>
              <a:rPr lang="pt-BR" sz="2300" dirty="0">
                <a:latin typeface="Arial Narrow" panose="020B0606020202030204" pitchFamily="34" charset="0"/>
              </a:rPr>
              <a:t>. Esse poema, sem título, é um haicai de Paulo Leminski. Com sete palavras e uma interrogação, o poeta relembra a assombrosa catástrofe que foi a Segunda Guerra Mundial. Que palavra do haicai intensifica a grandeza e a beleza da Lua e de seu brilho, expondo o contraste entre a beleza mito poética da Lua e o massacre histórico de Auschwitz.?</a:t>
            </a:r>
          </a:p>
          <a:p>
            <a:pPr algn="just"/>
            <a:endParaRPr lang="pt-BR" sz="1000" dirty="0">
              <a:latin typeface="Arial Narrow" panose="020B0606020202030204" pitchFamily="34" charset="0"/>
            </a:endParaRPr>
          </a:p>
          <a:p>
            <a:pPr marL="457200" indent="-457200" algn="just">
              <a:buAutoNum type="alphaUcParenBoth"/>
            </a:pPr>
            <a:r>
              <a:rPr lang="pt-BR" sz="2300" dirty="0">
                <a:latin typeface="Arial Narrow" panose="020B0606020202030204" pitchFamily="34" charset="0"/>
              </a:rPr>
              <a:t>“Lua”.</a:t>
            </a:r>
          </a:p>
          <a:p>
            <a:pPr algn="just"/>
            <a:r>
              <a:rPr lang="pt-BR" sz="2300" dirty="0">
                <a:latin typeface="Arial Narrow" panose="020B0606020202030204" pitchFamily="34" charset="0"/>
              </a:rPr>
              <a:t>(B) “sobre”.</a:t>
            </a:r>
          </a:p>
          <a:p>
            <a:pPr algn="just"/>
            <a:r>
              <a:rPr lang="pt-BR" sz="2300" dirty="0">
                <a:latin typeface="Arial Narrow" panose="020B0606020202030204" pitchFamily="34" charset="0"/>
              </a:rPr>
              <a:t>(C) “assim”.</a:t>
            </a:r>
          </a:p>
          <a:p>
            <a:pPr algn="just"/>
            <a:r>
              <a:rPr lang="pt-BR" sz="2300" dirty="0">
                <a:latin typeface="Arial Narrow" panose="020B0606020202030204" pitchFamily="34" charset="0"/>
              </a:rPr>
              <a:t>(D) “à vista”.</a:t>
            </a:r>
          </a:p>
          <a:p>
            <a:pPr algn="just"/>
            <a:r>
              <a:rPr lang="pt-BR" sz="2300" dirty="0">
                <a:latin typeface="Arial Narrow" panose="020B0606020202030204" pitchFamily="34" charset="0"/>
              </a:rPr>
              <a:t>(E) “Auschwitz”.</a:t>
            </a:r>
          </a:p>
        </p:txBody>
      </p:sp>
    </p:spTree>
    <p:extLst>
      <p:ext uri="{BB962C8B-B14F-4D97-AF65-F5344CB8AC3E}">
        <p14:creationId xmlns:p14="http://schemas.microsoft.com/office/powerpoint/2010/main" val="1729941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57ECD9A-ED79-0EC4-CD4C-89F2A7CB394A}"/>
              </a:ext>
            </a:extLst>
          </p:cNvPr>
          <p:cNvSpPr txBox="1"/>
          <p:nvPr/>
        </p:nvSpPr>
        <p:spPr>
          <a:xfrm>
            <a:off x="331304" y="795131"/>
            <a:ext cx="11463131" cy="5201424"/>
          </a:xfrm>
          <a:prstGeom prst="rect">
            <a:avLst/>
          </a:prstGeom>
          <a:noFill/>
        </p:spPr>
        <p:txBody>
          <a:bodyPr wrap="square" rtlCol="0">
            <a:spAutoFit/>
          </a:bodyPr>
          <a:lstStyle/>
          <a:p>
            <a:pPr algn="just"/>
            <a:r>
              <a:rPr lang="pt-BR" sz="2300" b="1" dirty="0">
                <a:latin typeface="Arial Narrow" panose="020B0606020202030204" pitchFamily="34" charset="0"/>
              </a:rPr>
              <a:t>14</a:t>
            </a:r>
            <a:r>
              <a:rPr lang="pt-BR" sz="2300" dirty="0">
                <a:latin typeface="Arial Narrow" panose="020B0606020202030204" pitchFamily="34" charset="0"/>
              </a:rPr>
              <a:t>. O contraste entre “lua” e “</a:t>
            </a:r>
            <a:r>
              <a:rPr lang="pt-BR" sz="2300" dirty="0" err="1">
                <a:latin typeface="Arial Narrow" panose="020B0606020202030204" pitchFamily="34" charset="0"/>
              </a:rPr>
              <a:t>auschwitz</a:t>
            </a:r>
            <a:r>
              <a:rPr lang="pt-BR" sz="2300" dirty="0">
                <a:latin typeface="Arial Narrow" panose="020B0606020202030204" pitchFamily="34" charset="0"/>
              </a:rPr>
              <a:t>” provoca uma reação emotiva no sujeito lírico. No haicai o eu lírico</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evoca um dos mais brutais genocídios do século XX, em que morreram milhares de judeus, ciganos entre outros.</a:t>
            </a:r>
          </a:p>
          <a:p>
            <a:pPr algn="just"/>
            <a:r>
              <a:rPr lang="pt-BR" sz="2300" dirty="0">
                <a:latin typeface="Arial Narrow" panose="020B0606020202030204" pitchFamily="34" charset="0"/>
              </a:rPr>
              <a:t>(B) elabora uma curiosa contradição entre a lua e um centro de confinamento militar, relembrando um dos mais famosos campos de concentração estabelecidos na Primeira Guerra Mundial.</a:t>
            </a:r>
          </a:p>
          <a:p>
            <a:pPr algn="just"/>
            <a:r>
              <a:rPr lang="pt-BR" sz="2300" dirty="0">
                <a:latin typeface="Arial Narrow" panose="020B0606020202030204" pitchFamily="34" charset="0"/>
              </a:rPr>
              <a:t>(C) apresenta uma das mais criativas antíteses da literatura brasileira, ao estabelecer um contraste surpreendente entre a lua e Auschwitz, famoso campo de concentração do Estado Sérvio.</a:t>
            </a:r>
          </a:p>
          <a:p>
            <a:pPr algn="just"/>
            <a:r>
              <a:rPr lang="pt-BR" sz="2300" dirty="0">
                <a:latin typeface="Arial Narrow" panose="020B0606020202030204" pitchFamily="34" charset="0"/>
              </a:rPr>
              <a:t>(D) estabelece uma intrigante contraposição metafórica, evocando tanto a ternura do luar como a crueldade de uma prisão, relembrando um dos mais famosos campos de extermínio, símbolo da Guerra Fria.</a:t>
            </a:r>
          </a:p>
          <a:p>
            <a:pPr algn="just"/>
            <a:r>
              <a:rPr lang="pt-BR" sz="2300" dirty="0">
                <a:latin typeface="Arial Narrow" panose="020B0606020202030204" pitchFamily="34" charset="0"/>
              </a:rPr>
              <a:t>(E) estabelece um contraste entre a imagem sobrenatural e o fato histórico.</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15</a:t>
            </a:r>
            <a:r>
              <a:rPr lang="pt-BR" sz="2300" dirty="0">
                <a:latin typeface="Arial Narrow" panose="020B0606020202030204" pitchFamily="34" charset="0"/>
              </a:rPr>
              <a:t>. O que revela o ponto de interrogação no haicai?</a:t>
            </a:r>
          </a:p>
        </p:txBody>
      </p:sp>
    </p:spTree>
    <p:extLst>
      <p:ext uri="{BB962C8B-B14F-4D97-AF65-F5344CB8AC3E}">
        <p14:creationId xmlns:p14="http://schemas.microsoft.com/office/powerpoint/2010/main" val="610388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BD0A7C33-51E5-6D5D-E9AF-DCF828A56B9E}"/>
              </a:ext>
            </a:extLst>
          </p:cNvPr>
          <p:cNvSpPr txBox="1"/>
          <p:nvPr/>
        </p:nvSpPr>
        <p:spPr>
          <a:xfrm>
            <a:off x="291548" y="808383"/>
            <a:ext cx="11648661" cy="6540252"/>
          </a:xfrm>
          <a:prstGeom prst="rect">
            <a:avLst/>
          </a:prstGeom>
          <a:noFill/>
        </p:spPr>
        <p:txBody>
          <a:bodyPr wrap="square" rtlCol="0">
            <a:spAutoFit/>
          </a:bodyPr>
          <a:lstStyle/>
          <a:p>
            <a:r>
              <a:rPr lang="pt-BR" sz="2300" dirty="0">
                <a:latin typeface="Arial Narrow" panose="020B0606020202030204" pitchFamily="34" charset="0"/>
              </a:rPr>
              <a:t>Leia o texto.</a:t>
            </a:r>
          </a:p>
          <a:p>
            <a:pPr algn="r"/>
            <a:r>
              <a:rPr lang="pt-BR" dirty="0">
                <a:latin typeface="Arial Narrow" panose="020B0606020202030204" pitchFamily="34" charset="0"/>
              </a:rPr>
              <a:t>Paulo Leminski</a:t>
            </a:r>
          </a:p>
          <a:p>
            <a:r>
              <a:rPr lang="pt-BR" sz="2300" dirty="0">
                <a:latin typeface="Arial Narrow" panose="020B0606020202030204" pitchFamily="34" charset="0"/>
              </a:rPr>
              <a:t>confira</a:t>
            </a:r>
          </a:p>
          <a:p>
            <a:r>
              <a:rPr lang="pt-BR" sz="2300" dirty="0">
                <a:latin typeface="Arial Narrow" panose="020B0606020202030204" pitchFamily="34" charset="0"/>
              </a:rPr>
              <a:t>tudo que respira</a:t>
            </a:r>
          </a:p>
          <a:p>
            <a:r>
              <a:rPr lang="pt-BR" sz="2300" dirty="0">
                <a:latin typeface="Arial Narrow" panose="020B0606020202030204" pitchFamily="34" charset="0"/>
              </a:rPr>
              <a:t>conspira</a:t>
            </a:r>
          </a:p>
          <a:p>
            <a:pPr algn="r"/>
            <a:r>
              <a:rPr lang="pt-BR" sz="1000" dirty="0">
                <a:latin typeface="Arial Narrow" panose="020B0606020202030204" pitchFamily="34" charset="0"/>
              </a:rPr>
              <a:t>Disponível </a:t>
            </a:r>
            <a:r>
              <a:rPr lang="pt-BR" sz="1000" dirty="0" err="1">
                <a:latin typeface="Arial Narrow" panose="020B0606020202030204" pitchFamily="34" charset="0"/>
              </a:rPr>
              <a:t>em:https</a:t>
            </a:r>
            <a:r>
              <a:rPr lang="pt-BR" sz="1000" dirty="0">
                <a:latin typeface="Arial Narrow" panose="020B0606020202030204" pitchFamily="34" charset="0"/>
              </a:rPr>
              <a:t>://brasilescola.uol.com.br/literatura/haicai-um-poema-origem-japonesa.htm. Acesso em 21 de nov.2024.</a:t>
            </a:r>
          </a:p>
          <a:p>
            <a:pPr algn="just"/>
            <a:endParaRPr lang="pt-BR" sz="2300" b="1" dirty="0">
              <a:latin typeface="Arial Narrow" panose="020B0606020202030204" pitchFamily="34" charset="0"/>
            </a:endParaRPr>
          </a:p>
          <a:p>
            <a:pPr algn="just"/>
            <a:r>
              <a:rPr lang="pt-BR" sz="2300" b="1" dirty="0">
                <a:latin typeface="Arial Narrow" panose="020B0606020202030204" pitchFamily="34" charset="0"/>
              </a:rPr>
              <a:t>16</a:t>
            </a:r>
            <a:r>
              <a:rPr lang="pt-BR" sz="2300" dirty="0">
                <a:latin typeface="Arial Narrow" panose="020B0606020202030204" pitchFamily="34" charset="0"/>
              </a:rPr>
              <a:t>. Paulo Leminski, nascido em 24 de agosto de 1944, em Curitiba, e falecido em 7 de junho de 1989, o poeta curitibano também foi tradutor, crítico literário, compositor e professor. Muito influenciado pela cultura japonesa, o que o inspirou a produzir esse estilo de poema. No haicai, segundo o autor, o que é visto como algo inerente a qualquer ser que respira, humano ou não?</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A ironia.</a:t>
            </a:r>
          </a:p>
          <a:p>
            <a:pPr algn="just"/>
            <a:r>
              <a:rPr lang="pt-BR" sz="2300" dirty="0">
                <a:latin typeface="Arial Narrow" panose="020B0606020202030204" pitchFamily="34" charset="0"/>
              </a:rPr>
              <a:t>(B) A decepção.</a:t>
            </a:r>
          </a:p>
          <a:p>
            <a:pPr algn="just"/>
            <a:r>
              <a:rPr lang="pt-BR" sz="2300" dirty="0">
                <a:latin typeface="Arial Narrow" panose="020B0606020202030204" pitchFamily="34" charset="0"/>
              </a:rPr>
              <a:t>(C) A intolerância.</a:t>
            </a:r>
          </a:p>
          <a:p>
            <a:pPr algn="just"/>
            <a:r>
              <a:rPr lang="pt-BR" sz="2300" dirty="0">
                <a:latin typeface="Arial Narrow" panose="020B0606020202030204" pitchFamily="34" charset="0"/>
              </a:rPr>
              <a:t>(D) A imponência.</a:t>
            </a:r>
          </a:p>
          <a:p>
            <a:pPr algn="just"/>
            <a:r>
              <a:rPr lang="pt-BR" sz="2300" dirty="0">
                <a:latin typeface="Arial Narrow" panose="020B0606020202030204" pitchFamily="34" charset="0"/>
              </a:rPr>
              <a:t>(E) A conspiração.</a:t>
            </a:r>
          </a:p>
          <a:p>
            <a:pPr algn="just"/>
            <a:endParaRPr lang="pt-BR" sz="2300" dirty="0">
              <a:latin typeface="Arial Narrow" panose="020B0606020202030204" pitchFamily="34" charset="0"/>
            </a:endParaRPr>
          </a:p>
          <a:p>
            <a:pPr algn="just"/>
            <a:endParaRPr lang="pt-BR" sz="2300" dirty="0">
              <a:latin typeface="Arial Narrow" panose="020B0606020202030204" pitchFamily="34" charset="0"/>
            </a:endParaRPr>
          </a:p>
        </p:txBody>
      </p:sp>
    </p:spTree>
    <p:extLst>
      <p:ext uri="{BB962C8B-B14F-4D97-AF65-F5344CB8AC3E}">
        <p14:creationId xmlns:p14="http://schemas.microsoft.com/office/powerpoint/2010/main" val="2785050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C3868EA4-E4CF-2D4C-FD56-2017D884F8C4}"/>
              </a:ext>
            </a:extLst>
          </p:cNvPr>
          <p:cNvSpPr txBox="1"/>
          <p:nvPr/>
        </p:nvSpPr>
        <p:spPr>
          <a:xfrm>
            <a:off x="420417" y="1055167"/>
            <a:ext cx="11351161" cy="430887"/>
          </a:xfrm>
          <a:prstGeom prst="rect">
            <a:avLst/>
          </a:prstGeom>
          <a:noFill/>
        </p:spPr>
        <p:txBody>
          <a:bodyPr wrap="square">
            <a:spAutoFit/>
          </a:bodyPr>
          <a:lstStyle/>
          <a:p>
            <a:r>
              <a:rPr lang="pt-BR" sz="2200" b="1" dirty="0">
                <a:latin typeface="Arial Narrow" panose="020B0606020202030204" pitchFamily="34" charset="0"/>
              </a:rPr>
              <a:t>Sistematizando os conhecimentos</a:t>
            </a:r>
          </a:p>
        </p:txBody>
      </p:sp>
      <p:graphicFrame>
        <p:nvGraphicFramePr>
          <p:cNvPr id="2" name="Tabela 1">
            <a:extLst>
              <a:ext uri="{FF2B5EF4-FFF2-40B4-BE49-F238E27FC236}">
                <a16:creationId xmlns:a16="http://schemas.microsoft.com/office/drawing/2014/main" id="{F26618CB-F242-A8DC-05CC-3D13AD338EE4}"/>
              </a:ext>
            </a:extLst>
          </p:cNvPr>
          <p:cNvGraphicFramePr>
            <a:graphicFrameLocks noGrp="1"/>
          </p:cNvGraphicFramePr>
          <p:nvPr>
            <p:extLst>
              <p:ext uri="{D42A27DB-BD31-4B8C-83A1-F6EECF244321}">
                <p14:modId xmlns:p14="http://schemas.microsoft.com/office/powerpoint/2010/main" val="3541243503"/>
              </p:ext>
            </p:extLst>
          </p:nvPr>
        </p:nvGraphicFramePr>
        <p:xfrm>
          <a:off x="318047" y="745401"/>
          <a:ext cx="11555894" cy="376746"/>
        </p:xfrm>
        <a:graphic>
          <a:graphicData uri="http://schemas.openxmlformats.org/drawingml/2006/table">
            <a:tbl>
              <a:tblPr firstRow="1" firstCol="1" bandRow="1"/>
              <a:tblGrid>
                <a:gridCol w="11555894">
                  <a:extLst>
                    <a:ext uri="{9D8B030D-6E8A-4147-A177-3AD203B41FA5}">
                      <a16:colId xmlns:a16="http://schemas.microsoft.com/office/drawing/2014/main" val="1169158245"/>
                    </a:ext>
                  </a:extLst>
                </a:gridCol>
              </a:tblGrid>
              <a:tr h="346697">
                <a:tc>
                  <a:txBody>
                    <a:bodyPr/>
                    <a:lstStyle/>
                    <a:p>
                      <a:pPr algn="ctr">
                        <a:lnSpc>
                          <a:spcPct val="115000"/>
                        </a:lnSpc>
                        <a:spcAft>
                          <a:spcPts val="800"/>
                        </a:spcAft>
                      </a:pPr>
                      <a:r>
                        <a:rPr lang="pt-BR" sz="2300" b="1" kern="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GRUPO DE ATIVIDADES 3</a:t>
                      </a:r>
                      <a:endParaRPr lang="pt-BR" sz="23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FF"/>
                    </a:solidFill>
                  </a:tcPr>
                </a:tc>
                <a:extLst>
                  <a:ext uri="{0D108BD9-81ED-4DB2-BD59-A6C34878D82A}">
                    <a16:rowId xmlns:a16="http://schemas.microsoft.com/office/drawing/2014/main" val="1667424576"/>
                  </a:ext>
                </a:extLst>
              </a:tr>
            </a:tbl>
          </a:graphicData>
        </a:graphic>
      </p:graphicFrame>
      <p:sp>
        <p:nvSpPr>
          <p:cNvPr id="4" name="CaixaDeTexto 3">
            <a:extLst>
              <a:ext uri="{FF2B5EF4-FFF2-40B4-BE49-F238E27FC236}">
                <a16:creationId xmlns:a16="http://schemas.microsoft.com/office/drawing/2014/main" id="{5C91E7E7-125E-B70F-8072-B48A0A72B87B}"/>
              </a:ext>
            </a:extLst>
          </p:cNvPr>
          <p:cNvSpPr txBox="1"/>
          <p:nvPr/>
        </p:nvSpPr>
        <p:spPr>
          <a:xfrm>
            <a:off x="318053" y="1660412"/>
            <a:ext cx="11555888" cy="2215991"/>
          </a:xfrm>
          <a:prstGeom prst="rect">
            <a:avLst/>
          </a:prstGeom>
          <a:noFill/>
        </p:spPr>
        <p:txBody>
          <a:bodyPr wrap="square" rtlCol="0">
            <a:spAutoFit/>
          </a:bodyPr>
          <a:lstStyle/>
          <a:p>
            <a:pPr algn="just"/>
            <a:r>
              <a:rPr lang="pt-BR" sz="2300" b="1" dirty="0">
                <a:latin typeface="Arial Narrow" panose="020B0606020202030204" pitchFamily="34" charset="0"/>
              </a:rPr>
              <a:t>        Estudante, criado por Décio Pignatari e Haroldo e Augusto de Campos, o Concretismo foi a principal corrente de vanguarda da literatura brasileira da segunda metade do século XX. E para que você conheça um pouco mais sobre a arte concretista, que ainda hoje influencia poetas, artistas plásticos e músicos, este grupo de atividades trará alguns poemas do Concretismo que são um verdadeiro mergulho no universo das sensações. Esperamos que você aproveite a viagem poética e faça boa leitura!</a:t>
            </a:r>
          </a:p>
        </p:txBody>
      </p:sp>
      <p:sp>
        <p:nvSpPr>
          <p:cNvPr id="6" name="CaixaDeTexto 5">
            <a:extLst>
              <a:ext uri="{FF2B5EF4-FFF2-40B4-BE49-F238E27FC236}">
                <a16:creationId xmlns:a16="http://schemas.microsoft.com/office/drawing/2014/main" id="{DF6802B3-E44B-8384-B7DB-17D754C3C69B}"/>
              </a:ext>
            </a:extLst>
          </p:cNvPr>
          <p:cNvSpPr txBox="1"/>
          <p:nvPr/>
        </p:nvSpPr>
        <p:spPr>
          <a:xfrm>
            <a:off x="318053" y="3876403"/>
            <a:ext cx="11555894" cy="446276"/>
          </a:xfrm>
          <a:prstGeom prst="rect">
            <a:avLst/>
          </a:prstGeom>
          <a:noFill/>
        </p:spPr>
        <p:txBody>
          <a:bodyPr wrap="square">
            <a:spAutoFit/>
          </a:bodyPr>
          <a:lstStyle/>
          <a:p>
            <a:r>
              <a:rPr lang="pt-BR" sz="2300" dirty="0">
                <a:latin typeface="Arial Narrow" panose="020B0606020202030204" pitchFamily="34" charset="0"/>
              </a:rPr>
              <a:t>Leia o texto.</a:t>
            </a:r>
          </a:p>
        </p:txBody>
      </p:sp>
      <p:pic>
        <p:nvPicPr>
          <p:cNvPr id="7" name="Imagem 6">
            <a:extLst>
              <a:ext uri="{FF2B5EF4-FFF2-40B4-BE49-F238E27FC236}">
                <a16:creationId xmlns:a16="http://schemas.microsoft.com/office/drawing/2014/main" id="{78167A54-9023-21D4-1B77-DE4FAD39367C}"/>
              </a:ext>
            </a:extLst>
          </p:cNvPr>
          <p:cNvPicPr>
            <a:picLocks noChangeAspect="1"/>
          </p:cNvPicPr>
          <p:nvPr/>
        </p:nvPicPr>
        <p:blipFill>
          <a:blip r:embed="rId2"/>
          <a:stretch>
            <a:fillRect/>
          </a:stretch>
        </p:blipFill>
        <p:spPr>
          <a:xfrm>
            <a:off x="2581361" y="4099541"/>
            <a:ext cx="2824358" cy="2352402"/>
          </a:xfrm>
          <a:prstGeom prst="rect">
            <a:avLst/>
          </a:prstGeom>
        </p:spPr>
      </p:pic>
      <p:sp>
        <p:nvSpPr>
          <p:cNvPr id="8" name="CaixaDeTexto 7">
            <a:extLst>
              <a:ext uri="{FF2B5EF4-FFF2-40B4-BE49-F238E27FC236}">
                <a16:creationId xmlns:a16="http://schemas.microsoft.com/office/drawing/2014/main" id="{ADBA7D63-767F-F7A8-0FA4-8C52AE3E7FF3}"/>
              </a:ext>
            </a:extLst>
          </p:cNvPr>
          <p:cNvSpPr txBox="1"/>
          <p:nvPr/>
        </p:nvSpPr>
        <p:spPr>
          <a:xfrm>
            <a:off x="5531224" y="6161871"/>
            <a:ext cx="6342717" cy="400110"/>
          </a:xfrm>
          <a:prstGeom prst="rect">
            <a:avLst/>
          </a:prstGeom>
          <a:noFill/>
        </p:spPr>
        <p:txBody>
          <a:bodyPr wrap="square" rtlCol="0">
            <a:spAutoFit/>
          </a:bodyPr>
          <a:lstStyle/>
          <a:p>
            <a:pPr algn="r"/>
            <a:r>
              <a:rPr lang="pt-BR" sz="1000" dirty="0">
                <a:latin typeface="Arial Narrow" panose="020B0606020202030204" pitchFamily="34" charset="0"/>
              </a:rPr>
              <a:t>Disponível em: https://i0.wp.com/entrementes.com.br/wp-content/uploads/2019/11/Pignatari_terra.jpg?resize=400%2C500&amp;ssl=1 Acesso em: 7 de out. 2024.</a:t>
            </a:r>
          </a:p>
        </p:txBody>
      </p:sp>
    </p:spTree>
    <p:extLst>
      <p:ext uri="{BB962C8B-B14F-4D97-AF65-F5344CB8AC3E}">
        <p14:creationId xmlns:p14="http://schemas.microsoft.com/office/powerpoint/2010/main" val="2412476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DEC5510-A708-726D-9E14-283A010C7EB4}"/>
              </a:ext>
            </a:extLst>
          </p:cNvPr>
          <p:cNvSpPr txBox="1"/>
          <p:nvPr/>
        </p:nvSpPr>
        <p:spPr>
          <a:xfrm>
            <a:off x="331694" y="834887"/>
            <a:ext cx="11492753" cy="4493538"/>
          </a:xfrm>
          <a:prstGeom prst="rect">
            <a:avLst/>
          </a:prstGeom>
          <a:noFill/>
        </p:spPr>
        <p:txBody>
          <a:bodyPr wrap="square" rtlCol="0">
            <a:spAutoFit/>
          </a:bodyPr>
          <a:lstStyle/>
          <a:p>
            <a:pPr algn="just"/>
            <a:r>
              <a:rPr lang="pt-BR" sz="2300" b="1" dirty="0">
                <a:latin typeface="Arial Narrow" panose="020B0606020202030204" pitchFamily="34" charset="0"/>
              </a:rPr>
              <a:t>17</a:t>
            </a:r>
            <a:r>
              <a:rPr lang="pt-BR" sz="2300" dirty="0">
                <a:latin typeface="Arial Narrow" panose="020B0606020202030204" pitchFamily="34" charset="0"/>
              </a:rPr>
              <a:t>. No poema, podemos observar um jogo de palavras produzido por meio da concentração gráfica, processo bem explorado pelo concretismo, que remete para um bem social importante, concentrado economicamente e causador de conflitos políticos.</a:t>
            </a:r>
          </a:p>
          <a:p>
            <a:pPr algn="just"/>
            <a:endParaRPr lang="pt-BR" sz="1000" dirty="0">
              <a:latin typeface="Arial Narrow" panose="020B0606020202030204" pitchFamily="34" charset="0"/>
            </a:endParaRPr>
          </a:p>
          <a:p>
            <a:pPr marL="457200" indent="-457200" algn="just">
              <a:buAutoNum type="alphaLcParenR"/>
            </a:pPr>
            <a:r>
              <a:rPr lang="pt-BR" sz="2300" dirty="0">
                <a:latin typeface="Arial Narrow" panose="020B0606020202030204" pitchFamily="34" charset="0"/>
              </a:rPr>
              <a:t>Que bem social é esse?</a:t>
            </a:r>
          </a:p>
          <a:p>
            <a:pPr algn="just"/>
            <a:r>
              <a:rPr lang="pt-BR" sz="2300" dirty="0">
                <a:latin typeface="Arial Narrow" panose="020B0606020202030204" pitchFamily="34" charset="0"/>
              </a:rPr>
              <a:t>b) Este poema foi produzido quando o plano de fazer o Brasil avançar 50 anos em 5 provocou um sentimento de euforia no povo brasileiro, que tentou se adequar a tantas mudanças simultâneas e buscar seu lugar nessa “nova” sociedade que estava “surgindo” gerando um grande êxodo rural e um, também grande, contingente de mão-de-obra disponível. Com isso, após atendida toda a demanda dessa mão-de-obra, muitos migrantes ficaram à margem de todo esse processo e, na maior parte das vezes, ficando sem ter onde se estabelecer e trabalhar que passaram a reivindicar para si melhores condições de vida, moradia, trabalho, um pedaço de terra para se estabelecer e cultivar para subsistência e sobrevivência. Que visão critica o poema expõe?</a:t>
            </a:r>
          </a:p>
        </p:txBody>
      </p:sp>
    </p:spTree>
    <p:extLst>
      <p:ext uri="{BB962C8B-B14F-4D97-AF65-F5344CB8AC3E}">
        <p14:creationId xmlns:p14="http://schemas.microsoft.com/office/powerpoint/2010/main" val="312018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B02ED3E-FC83-4492-25F6-D0B4FA4D92B9}"/>
              </a:ext>
            </a:extLst>
          </p:cNvPr>
          <p:cNvSpPr txBox="1"/>
          <p:nvPr/>
        </p:nvSpPr>
        <p:spPr>
          <a:xfrm>
            <a:off x="308698" y="806434"/>
            <a:ext cx="11551608" cy="446276"/>
          </a:xfrm>
          <a:prstGeom prst="rect">
            <a:avLst/>
          </a:prstGeom>
          <a:noFill/>
        </p:spPr>
        <p:txBody>
          <a:bodyPr wrap="square" rtlCol="0">
            <a:spAutoFit/>
          </a:bodyPr>
          <a:lstStyle/>
          <a:p>
            <a:r>
              <a:rPr lang="pt-BR" sz="2300" dirty="0">
                <a:latin typeface="Arial Narrow" panose="020B0606020202030204" pitchFamily="34" charset="0"/>
              </a:rPr>
              <a:t>Leia o texto.</a:t>
            </a:r>
          </a:p>
        </p:txBody>
      </p:sp>
      <p:pic>
        <p:nvPicPr>
          <p:cNvPr id="3" name="Imagem 2">
            <a:extLst>
              <a:ext uri="{FF2B5EF4-FFF2-40B4-BE49-F238E27FC236}">
                <a16:creationId xmlns:a16="http://schemas.microsoft.com/office/drawing/2014/main" id="{D69B8261-989C-7A4F-2957-3B9217418839}"/>
              </a:ext>
            </a:extLst>
          </p:cNvPr>
          <p:cNvPicPr>
            <a:picLocks noChangeAspect="1"/>
          </p:cNvPicPr>
          <p:nvPr/>
        </p:nvPicPr>
        <p:blipFill rotWithShape="1">
          <a:blip r:embed="rId2">
            <a:extLst>
              <a:ext uri="{28A0092B-C50C-407E-A947-70E740481C1C}">
                <a14:useLocalDpi xmlns:a14="http://schemas.microsoft.com/office/drawing/2010/main" val="0"/>
              </a:ext>
            </a:extLst>
          </a:blip>
          <a:srcRect l="-783" t="6114" r="783" b="57205"/>
          <a:stretch/>
        </p:blipFill>
        <p:spPr bwMode="auto">
          <a:xfrm>
            <a:off x="1961598" y="1180992"/>
            <a:ext cx="8268804" cy="2530396"/>
          </a:xfrm>
          <a:prstGeom prst="rect">
            <a:avLst/>
          </a:prstGeom>
          <a:noFill/>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5A45201C-AFE5-74D5-51B0-2EAC58005004}"/>
              </a:ext>
            </a:extLst>
          </p:cNvPr>
          <p:cNvSpPr txBox="1"/>
          <p:nvPr/>
        </p:nvSpPr>
        <p:spPr>
          <a:xfrm>
            <a:off x="308698" y="3787365"/>
            <a:ext cx="11551607" cy="2369880"/>
          </a:xfrm>
          <a:prstGeom prst="rect">
            <a:avLst/>
          </a:prstGeom>
          <a:noFill/>
        </p:spPr>
        <p:txBody>
          <a:bodyPr wrap="square">
            <a:spAutoFit/>
          </a:bodyPr>
          <a:lstStyle/>
          <a:p>
            <a:pPr algn="just"/>
            <a:r>
              <a:rPr lang="pt-BR" sz="2300" b="1" kern="100" dirty="0">
                <a:effectLst/>
                <a:latin typeface="Arial Narrow" panose="020B0606020202030204" pitchFamily="34" charset="0"/>
                <a:ea typeface="Calibri" panose="020F0502020204030204" pitchFamily="34" charset="0"/>
                <a:cs typeface="Arial" panose="020B0604020202020204" pitchFamily="34" charset="0"/>
              </a:rPr>
              <a:t>18</a:t>
            </a:r>
            <a:r>
              <a:rPr lang="pt-BR" sz="2300" kern="100" dirty="0">
                <a:effectLst/>
                <a:latin typeface="Arial Narrow" panose="020B0606020202030204" pitchFamily="34" charset="0"/>
                <a:ea typeface="Calibri" panose="020F0502020204030204" pitchFamily="34" charset="0"/>
                <a:cs typeface="Arial" panose="020B0604020202020204" pitchFamily="34" charset="0"/>
              </a:rPr>
              <a:t>. Releia o poema anterior (atividade 19) e essa tirinha, em seguida analise as afirmações e coloque V ou F.</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pt-BR" sz="1000" kern="100" dirty="0">
                <a:effectLst/>
                <a:latin typeface="Arial Narrow" panose="020B0606020202030204" pitchFamily="34" charset="0"/>
                <a:ea typeface="Calibri" panose="020F0502020204030204" pitchFamily="34" charset="0"/>
                <a:cs typeface="Arial" panose="020B0604020202020204" pitchFamily="34" charset="0"/>
              </a:rPr>
              <a:t> </a:t>
            </a:r>
            <a:endParaRPr lang="pt-BR" sz="10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pt-BR" sz="2300" kern="100" dirty="0">
                <a:effectLst/>
                <a:latin typeface="Arial Narrow" panose="020B0606020202030204" pitchFamily="34" charset="0"/>
                <a:ea typeface="Calibri" panose="020F0502020204030204" pitchFamily="34" charset="0"/>
                <a:cs typeface="Arial" panose="020B0604020202020204" pitchFamily="34" charset="0"/>
              </a:rPr>
              <a:t>( </a:t>
            </a:r>
            <a:r>
              <a:rPr lang="pt-BR" sz="2300" kern="100" dirty="0">
                <a:solidFill>
                  <a:srgbClr val="FF0000"/>
                </a:solidFill>
                <a:effectLst/>
                <a:latin typeface="Arial Narrow" panose="020B0606020202030204" pitchFamily="34" charset="0"/>
                <a:ea typeface="Calibri" panose="020F0502020204030204" pitchFamily="34" charset="0"/>
                <a:cs typeface="Arial" panose="020B0604020202020204" pitchFamily="34" charset="0"/>
              </a:rPr>
              <a:t>V</a:t>
            </a:r>
            <a:r>
              <a:rPr lang="pt-BR" sz="2300" kern="100" dirty="0">
                <a:effectLst/>
                <a:latin typeface="Arial Narrow" panose="020B0606020202030204" pitchFamily="34" charset="0"/>
                <a:ea typeface="Calibri" panose="020F0502020204030204" pitchFamily="34" charset="0"/>
                <a:cs typeface="Arial" panose="020B0604020202020204" pitchFamily="34" charset="0"/>
              </a:rPr>
              <a:t> ) O humor da tirinha decorre da ambiguidade que assume o termo concreta na situação apresentada. </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pt-BR" sz="2300" kern="100" dirty="0">
                <a:effectLst/>
                <a:latin typeface="Arial Narrow" panose="020B0606020202030204" pitchFamily="34" charset="0"/>
                <a:ea typeface="Calibri" panose="020F0502020204030204" pitchFamily="34" charset="0"/>
                <a:cs typeface="Arial" panose="020B0604020202020204" pitchFamily="34" charset="0"/>
              </a:rPr>
              <a:t>( </a:t>
            </a:r>
            <a:r>
              <a:rPr lang="pt-BR" sz="2300" kern="100" dirty="0">
                <a:solidFill>
                  <a:srgbClr val="FF0000"/>
                </a:solidFill>
                <a:effectLst/>
                <a:latin typeface="Arial Narrow" panose="020B0606020202030204" pitchFamily="34" charset="0"/>
                <a:ea typeface="Calibri" panose="020F0502020204030204" pitchFamily="34" charset="0"/>
                <a:cs typeface="Arial" panose="020B0604020202020204" pitchFamily="34" charset="0"/>
              </a:rPr>
              <a:t>V</a:t>
            </a:r>
            <a:r>
              <a:rPr lang="pt-BR" sz="2300" kern="100" dirty="0">
                <a:effectLst/>
                <a:latin typeface="Arial Narrow" panose="020B0606020202030204" pitchFamily="34" charset="0"/>
                <a:ea typeface="Calibri" panose="020F0502020204030204" pitchFamily="34" charset="0"/>
                <a:cs typeface="Arial" panose="020B0604020202020204" pitchFamily="34" charset="0"/>
              </a:rPr>
              <a:t> ) O poema é exemplo de poesia concreta, relacionada ao experimentalismo poético, no qual o poema rompe com o verso tradicional e transforma-se em objeto visual.</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a:p>
            <a:pPr algn="just"/>
            <a:r>
              <a:rPr lang="pt-BR" sz="2300" kern="100" dirty="0">
                <a:effectLst/>
                <a:latin typeface="Arial Narrow" panose="020B0606020202030204" pitchFamily="34" charset="0"/>
                <a:ea typeface="Calibri" panose="020F0502020204030204" pitchFamily="34" charset="0"/>
                <a:cs typeface="Arial" panose="020B0604020202020204" pitchFamily="34" charset="0"/>
              </a:rPr>
              <a:t>( </a:t>
            </a:r>
            <a:r>
              <a:rPr lang="pt-BR" sz="2300" kern="100" dirty="0">
                <a:solidFill>
                  <a:srgbClr val="FF0000"/>
                </a:solidFill>
                <a:effectLst/>
                <a:latin typeface="Arial Narrow" panose="020B0606020202030204" pitchFamily="34" charset="0"/>
                <a:ea typeface="Calibri" panose="020F0502020204030204" pitchFamily="34" charset="0"/>
                <a:cs typeface="Arial" panose="020B0604020202020204" pitchFamily="34" charset="0"/>
              </a:rPr>
              <a:t>F</a:t>
            </a:r>
            <a:r>
              <a:rPr lang="pt-BR" sz="2300" kern="100" dirty="0">
                <a:effectLst/>
                <a:latin typeface="Arial Narrow" panose="020B0606020202030204" pitchFamily="34" charset="0"/>
                <a:ea typeface="Calibri" panose="020F0502020204030204" pitchFamily="34" charset="0"/>
                <a:cs typeface="Arial" panose="020B0604020202020204" pitchFamily="34" charset="0"/>
              </a:rPr>
              <a:t> ) Para a interpretação do poema e da tirinha, pode-se prescindir dos signos verbais.  </a:t>
            </a:r>
            <a:endParaRPr lang="pt-BR" sz="23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94121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BB445CC-DF5B-841B-6F18-552E1CAD331C}"/>
              </a:ext>
            </a:extLst>
          </p:cNvPr>
          <p:cNvSpPr txBox="1"/>
          <p:nvPr/>
        </p:nvSpPr>
        <p:spPr>
          <a:xfrm>
            <a:off x="311426" y="636104"/>
            <a:ext cx="11569147" cy="5709255"/>
          </a:xfrm>
          <a:prstGeom prst="rect">
            <a:avLst/>
          </a:prstGeom>
          <a:noFill/>
        </p:spPr>
        <p:txBody>
          <a:bodyPr wrap="square" rtlCol="0">
            <a:spAutoFit/>
          </a:bodyPr>
          <a:lstStyle/>
          <a:p>
            <a:pPr algn="just"/>
            <a:r>
              <a:rPr lang="pt-BR" sz="2300" dirty="0">
                <a:latin typeface="Arial Narrow" panose="020B0606020202030204" pitchFamily="34" charset="0"/>
              </a:rPr>
              <a:t>Leia o texto.</a:t>
            </a:r>
          </a:p>
          <a:p>
            <a:pPr algn="ctr"/>
            <a:r>
              <a:rPr lang="pt-BR" sz="2300" b="1" dirty="0">
                <a:latin typeface="Arial Narrow" panose="020B0606020202030204" pitchFamily="34" charset="0"/>
              </a:rPr>
              <a:t>Sobre as ambições</a:t>
            </a:r>
          </a:p>
          <a:p>
            <a:pPr algn="r"/>
            <a:r>
              <a:rPr lang="pt-BR" dirty="0">
                <a:latin typeface="Arial Narrow" panose="020B0606020202030204" pitchFamily="34" charset="0"/>
              </a:rPr>
              <a:t>Guilherme de Almeida</a:t>
            </a:r>
            <a:r>
              <a:rPr lang="pt-BR" sz="2300" dirty="0">
                <a:latin typeface="Arial Narrow" panose="020B0606020202030204" pitchFamily="34" charset="0"/>
              </a:rPr>
              <a:t>.</a:t>
            </a:r>
          </a:p>
          <a:p>
            <a:pPr algn="ctr"/>
            <a:r>
              <a:rPr lang="pt-BR" sz="2300" dirty="0">
                <a:latin typeface="Arial Narrow" panose="020B0606020202030204" pitchFamily="34" charset="0"/>
              </a:rPr>
              <a:t>Só</a:t>
            </a:r>
          </a:p>
          <a:p>
            <a:pPr algn="ctr"/>
            <a:r>
              <a:rPr lang="pt-BR" sz="2300" dirty="0">
                <a:latin typeface="Arial Narrow" panose="020B0606020202030204" pitchFamily="34" charset="0"/>
              </a:rPr>
              <a:t>de pó</a:t>
            </a:r>
          </a:p>
          <a:p>
            <a:pPr algn="ctr"/>
            <a:r>
              <a:rPr lang="pt-BR" sz="2300" dirty="0">
                <a:latin typeface="Arial Narrow" panose="020B0606020202030204" pitchFamily="34" charset="0"/>
              </a:rPr>
              <a:t>Deus o fez</a:t>
            </a:r>
          </a:p>
          <a:p>
            <a:pPr algn="ctr"/>
            <a:r>
              <a:rPr lang="pt-BR" sz="2300" dirty="0">
                <a:latin typeface="Arial Narrow" panose="020B0606020202030204" pitchFamily="34" charset="0"/>
              </a:rPr>
              <a:t>Mas ele, em vez</a:t>
            </a:r>
          </a:p>
          <a:p>
            <a:pPr algn="ctr"/>
            <a:r>
              <a:rPr lang="pt-BR" sz="2300" dirty="0">
                <a:latin typeface="Arial Narrow" panose="020B0606020202030204" pitchFamily="34" charset="0"/>
              </a:rPr>
              <a:t>De se transformar</a:t>
            </a:r>
          </a:p>
          <a:p>
            <a:pPr algn="ctr"/>
            <a:r>
              <a:rPr lang="pt-BR" sz="2300" dirty="0">
                <a:latin typeface="Arial Narrow" panose="020B0606020202030204" pitchFamily="34" charset="0"/>
              </a:rPr>
              <a:t>Quis ser sol, quis ser mar,</a:t>
            </a:r>
          </a:p>
          <a:p>
            <a:pPr algn="ctr"/>
            <a:r>
              <a:rPr lang="pt-BR" sz="2300" dirty="0">
                <a:latin typeface="Arial Narrow" panose="020B0606020202030204" pitchFamily="34" charset="0"/>
              </a:rPr>
              <a:t>e ser céu... __ ser tudo, enfim!</a:t>
            </a:r>
          </a:p>
          <a:p>
            <a:pPr algn="ctr"/>
            <a:r>
              <a:rPr lang="pt-BR" sz="2300" dirty="0">
                <a:latin typeface="Arial Narrow" panose="020B0606020202030204" pitchFamily="34" charset="0"/>
              </a:rPr>
              <a:t>Mas nada pôde! E foi assim</a:t>
            </a:r>
          </a:p>
          <a:p>
            <a:pPr algn="ctr"/>
            <a:r>
              <a:rPr lang="pt-BR" sz="2300" dirty="0">
                <a:latin typeface="Arial Narrow" panose="020B0606020202030204" pitchFamily="34" charset="0"/>
              </a:rPr>
              <a:t>Que se pôs a chorar de furor...</a:t>
            </a:r>
          </a:p>
          <a:p>
            <a:pPr algn="ctr"/>
            <a:r>
              <a:rPr lang="pt-BR" sz="2300" dirty="0">
                <a:latin typeface="Arial Narrow" panose="020B0606020202030204" pitchFamily="34" charset="0"/>
              </a:rPr>
              <a:t>Mas... ah!... foi sobre a sua própria dor</a:t>
            </a:r>
          </a:p>
          <a:p>
            <a:pPr algn="ctr"/>
            <a:r>
              <a:rPr lang="pt-BR" sz="2300" dirty="0">
                <a:latin typeface="Arial Narrow" panose="020B0606020202030204" pitchFamily="34" charset="0"/>
              </a:rPr>
              <a:t>Que as lágrimas tristes rolaram. E o pó</a:t>
            </a:r>
          </a:p>
          <a:p>
            <a:pPr algn="ctr"/>
            <a:r>
              <a:rPr lang="pt-BR" sz="2300" dirty="0">
                <a:latin typeface="Arial Narrow" panose="020B0606020202030204" pitchFamily="34" charset="0"/>
              </a:rPr>
              <a:t>molhado, ficou sendo lodo... e lodo só!</a:t>
            </a:r>
          </a:p>
          <a:p>
            <a:pPr algn="r"/>
            <a:endParaRPr lang="pt-BR" sz="1000" dirty="0">
              <a:latin typeface="Arial Narrow" panose="020B0606020202030204" pitchFamily="34" charset="0"/>
            </a:endParaRPr>
          </a:p>
          <a:p>
            <a:pPr algn="r"/>
            <a:r>
              <a:rPr lang="pt-BR" sz="1000" dirty="0">
                <a:latin typeface="Arial Narrow" panose="020B0606020202030204" pitchFamily="34" charset="0"/>
              </a:rPr>
              <a:t>Disponível em: https://acessaber.com.br/atividades/atividade-de-literatura-versos-estrofes-e-rimas-1o-ao-3o-ano-do-ensino-medio/</a:t>
            </a:r>
            <a:r>
              <a:rPr lang="pt-BR" sz="1000" dirty="0" err="1">
                <a:latin typeface="Arial Narrow" panose="020B0606020202030204" pitchFamily="34" charset="0"/>
              </a:rPr>
              <a:t>attachment</a:t>
            </a:r>
            <a:r>
              <a:rPr lang="pt-BR" sz="1000" dirty="0">
                <a:latin typeface="Arial Narrow" panose="020B0606020202030204" pitchFamily="34" charset="0"/>
              </a:rPr>
              <a:t>/rimas-resposta-3/. Acesso em: 26 de set. 2024.</a:t>
            </a:r>
          </a:p>
        </p:txBody>
      </p:sp>
    </p:spTree>
    <p:extLst>
      <p:ext uri="{BB962C8B-B14F-4D97-AF65-F5344CB8AC3E}">
        <p14:creationId xmlns:p14="http://schemas.microsoft.com/office/powerpoint/2010/main" val="1264884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96E7EAF-3918-FE86-905D-4EEF3708D3A2}"/>
              </a:ext>
            </a:extLst>
          </p:cNvPr>
          <p:cNvSpPr txBox="1"/>
          <p:nvPr/>
        </p:nvSpPr>
        <p:spPr>
          <a:xfrm>
            <a:off x="340659" y="1356609"/>
            <a:ext cx="11501717" cy="1661993"/>
          </a:xfrm>
          <a:prstGeom prst="rect">
            <a:avLst/>
          </a:prstGeom>
          <a:solidFill>
            <a:schemeClr val="accent2">
              <a:lumMod val="20000"/>
              <a:lumOff val="80000"/>
            </a:schemeClr>
          </a:solidFill>
          <a:ln w="28575">
            <a:solidFill>
              <a:schemeClr val="accent2">
                <a:lumMod val="75000"/>
              </a:schemeClr>
            </a:solidFill>
          </a:ln>
        </p:spPr>
        <p:txBody>
          <a:bodyPr wrap="square" rtlCol="0">
            <a:spAutoFit/>
          </a:bodyPr>
          <a:lstStyle/>
          <a:p>
            <a:pPr algn="just"/>
            <a:r>
              <a:rPr lang="pt-BR" sz="2300" dirty="0">
                <a:latin typeface="Arial Narrow" panose="020B0606020202030204" pitchFamily="34" charset="0"/>
              </a:rPr>
              <a:t>        A </a:t>
            </a:r>
            <a:r>
              <a:rPr lang="pt-BR" sz="2300" b="1" dirty="0">
                <a:latin typeface="Arial Narrow" panose="020B0606020202030204" pitchFamily="34" charset="0"/>
              </a:rPr>
              <a:t>reportagem</a:t>
            </a:r>
            <a:r>
              <a:rPr lang="pt-BR" sz="2300" dirty="0">
                <a:latin typeface="Arial Narrow" panose="020B0606020202030204" pitchFamily="34" charset="0"/>
              </a:rPr>
              <a:t> é uma modalidade de texto que pertence ao universo jornalístico cuja principal função é informar com dados, fatos, depoimentos e opiniões sobre um assunto. Ela é considerada, de acordo com o Dicionário de gêneros textuais, uma espécie de notícia mais longa acompanhada de diversos ingredientes críticos, que ampliam o caráter meramente informativo presente na notícia.</a:t>
            </a:r>
          </a:p>
          <a:p>
            <a:pPr algn="r"/>
            <a:r>
              <a:rPr lang="pt-BR" sz="1100" dirty="0">
                <a:latin typeface="Arial Narrow" panose="020B0606020202030204" pitchFamily="34" charset="0"/>
              </a:rPr>
              <a:t>Disponível em: https://www.portugues.com.br/</a:t>
            </a:r>
            <a:r>
              <a:rPr lang="pt-BR" sz="1100" dirty="0" err="1">
                <a:latin typeface="Arial Narrow" panose="020B0606020202030204" pitchFamily="34" charset="0"/>
              </a:rPr>
              <a:t>redacao</a:t>
            </a:r>
            <a:r>
              <a:rPr lang="pt-BR" sz="1100" dirty="0">
                <a:latin typeface="Arial Narrow" panose="020B0606020202030204" pitchFamily="34" charset="0"/>
              </a:rPr>
              <a:t>/a-reportagem-seus-aspectos-relevantes-.html. Acesso em: 19 de set. 2024.</a:t>
            </a:r>
          </a:p>
        </p:txBody>
      </p:sp>
      <p:sp>
        <p:nvSpPr>
          <p:cNvPr id="7" name="CaixaDeTexto 6">
            <a:extLst>
              <a:ext uri="{FF2B5EF4-FFF2-40B4-BE49-F238E27FC236}">
                <a16:creationId xmlns:a16="http://schemas.microsoft.com/office/drawing/2014/main" id="{D89E9FBC-A78D-D4B7-3939-97D5B651603F}"/>
              </a:ext>
            </a:extLst>
          </p:cNvPr>
          <p:cNvSpPr txBox="1"/>
          <p:nvPr/>
        </p:nvSpPr>
        <p:spPr>
          <a:xfrm>
            <a:off x="340659" y="3203497"/>
            <a:ext cx="11501717" cy="2369880"/>
          </a:xfrm>
          <a:prstGeom prst="rect">
            <a:avLst/>
          </a:prstGeom>
          <a:solidFill>
            <a:schemeClr val="accent4">
              <a:lumMod val="20000"/>
              <a:lumOff val="80000"/>
            </a:schemeClr>
          </a:solidFill>
          <a:ln w="28575">
            <a:solidFill>
              <a:schemeClr val="accent4">
                <a:lumMod val="75000"/>
              </a:schemeClr>
            </a:solidFill>
          </a:ln>
        </p:spPr>
        <p:txBody>
          <a:bodyPr wrap="square" rtlCol="0">
            <a:spAutoFit/>
          </a:bodyPr>
          <a:lstStyle/>
          <a:p>
            <a:pPr algn="just"/>
            <a:r>
              <a:rPr lang="pt-BR" sz="2300" dirty="0">
                <a:latin typeface="Arial Narrow" panose="020B0606020202030204" pitchFamily="34" charset="0"/>
              </a:rPr>
              <a:t>A notícia é um texto jornalístico que relata um fato socialmente relevante para amplo público, com intuito</a:t>
            </a:r>
          </a:p>
          <a:p>
            <a:pPr algn="just"/>
            <a:r>
              <a:rPr lang="pt-BR" sz="2300" dirty="0">
                <a:latin typeface="Arial Narrow" panose="020B0606020202030204" pitchFamily="34" charset="0"/>
              </a:rPr>
              <a:t>de </a:t>
            </a:r>
            <a:r>
              <a:rPr lang="pt-BR" sz="2300" dirty="0" err="1">
                <a:latin typeface="Arial Narrow" panose="020B0606020202030204" pitchFamily="34" charset="0"/>
              </a:rPr>
              <a:t>acessibilizar</a:t>
            </a:r>
            <a:r>
              <a:rPr lang="pt-BR" sz="2300" dirty="0">
                <a:latin typeface="Arial Narrow" panose="020B0606020202030204" pitchFamily="34" charset="0"/>
              </a:rPr>
              <a:t> as informações consideradas relevantes. A notícia abrange todas as áreas que são coletivamente importantes, como política, economia, cultura, segurança, saúde, educação, meio ambiente e outros. Sua estrutura divide-se, geralmente, em: título, lide, informações secundárias e detalhes. A linguagem deve ser objetiva, acessível e impessoal, atendo-se a representar a realidade dos fatos, sem inserir julgamento pessoal.</a:t>
            </a:r>
          </a:p>
          <a:p>
            <a:pPr algn="r"/>
            <a:r>
              <a:rPr lang="pt-BR" sz="1100" dirty="0">
                <a:latin typeface="Arial Narrow" panose="020B0606020202030204" pitchFamily="34" charset="0"/>
              </a:rPr>
              <a:t>Disponível em: https://www.portugues.com.br/</a:t>
            </a:r>
            <a:r>
              <a:rPr lang="pt-BR" sz="1100" dirty="0" err="1">
                <a:latin typeface="Arial Narrow" panose="020B0606020202030204" pitchFamily="34" charset="0"/>
              </a:rPr>
              <a:t>redacao</a:t>
            </a:r>
            <a:r>
              <a:rPr lang="pt-BR" sz="1100" dirty="0">
                <a:latin typeface="Arial Narrow" panose="020B0606020202030204" pitchFamily="34" charset="0"/>
              </a:rPr>
              <a:t>/anoticiaumgenerotextualcunhojornalistico.html. Acesso em: 19 de 2024.</a:t>
            </a:r>
          </a:p>
        </p:txBody>
      </p:sp>
      <p:sp>
        <p:nvSpPr>
          <p:cNvPr id="2" name="CaixaDeTexto 1">
            <a:extLst>
              <a:ext uri="{FF2B5EF4-FFF2-40B4-BE49-F238E27FC236}">
                <a16:creationId xmlns:a16="http://schemas.microsoft.com/office/drawing/2014/main" id="{2F3BF516-4E4B-356E-8C32-7EAD406BA9F2}"/>
              </a:ext>
            </a:extLst>
          </p:cNvPr>
          <p:cNvSpPr txBox="1"/>
          <p:nvPr/>
        </p:nvSpPr>
        <p:spPr>
          <a:xfrm>
            <a:off x="340659" y="738044"/>
            <a:ext cx="11501717" cy="446276"/>
          </a:xfrm>
          <a:prstGeom prst="rect">
            <a:avLst/>
          </a:prstGeom>
          <a:noFill/>
        </p:spPr>
        <p:txBody>
          <a:bodyPr wrap="square" rtlCol="0">
            <a:spAutoFit/>
          </a:bodyPr>
          <a:lstStyle/>
          <a:p>
            <a:r>
              <a:rPr lang="pt-BR" sz="2300" b="1" dirty="0">
                <a:solidFill>
                  <a:schemeClr val="accent2"/>
                </a:solidFill>
                <a:latin typeface="Arial Narrow" panose="020B0606020202030204" pitchFamily="34" charset="0"/>
              </a:rPr>
              <a:t>► Conhecendo os gêneros textuais</a:t>
            </a:r>
          </a:p>
        </p:txBody>
      </p:sp>
    </p:spTree>
    <p:extLst>
      <p:ext uri="{BB962C8B-B14F-4D97-AF65-F5344CB8AC3E}">
        <p14:creationId xmlns:p14="http://schemas.microsoft.com/office/powerpoint/2010/main" val="730738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551205E-CDDF-5634-403F-C5712959AE9D}"/>
              </a:ext>
            </a:extLst>
          </p:cNvPr>
          <p:cNvSpPr txBox="1"/>
          <p:nvPr/>
        </p:nvSpPr>
        <p:spPr>
          <a:xfrm>
            <a:off x="331694" y="891404"/>
            <a:ext cx="11501718" cy="4493538"/>
          </a:xfrm>
          <a:prstGeom prst="rect">
            <a:avLst/>
          </a:prstGeom>
          <a:noFill/>
        </p:spPr>
        <p:txBody>
          <a:bodyPr wrap="square" rtlCol="0">
            <a:spAutoFit/>
          </a:bodyPr>
          <a:lstStyle/>
          <a:p>
            <a:pPr algn="just"/>
            <a:r>
              <a:rPr lang="pt-BR" sz="2300" b="1" dirty="0">
                <a:latin typeface="Arial Narrow" panose="020B0606020202030204" pitchFamily="34" charset="0"/>
              </a:rPr>
              <a:t>19</a:t>
            </a:r>
            <a:r>
              <a:rPr lang="pt-BR" sz="2300" dirty="0">
                <a:latin typeface="Arial Narrow" panose="020B0606020202030204" pitchFamily="34" charset="0"/>
              </a:rPr>
              <a:t>. Qual é o tema proposto no poema?</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As ambições humanas.</a:t>
            </a:r>
          </a:p>
          <a:p>
            <a:pPr algn="just"/>
            <a:r>
              <a:rPr lang="pt-BR" sz="2300" dirty="0">
                <a:latin typeface="Arial Narrow" panose="020B0606020202030204" pitchFamily="34" charset="0"/>
              </a:rPr>
              <a:t>(B) As lágrimas do eu lírico.</a:t>
            </a:r>
          </a:p>
          <a:p>
            <a:pPr algn="just"/>
            <a:r>
              <a:rPr lang="pt-BR" sz="2300" dirty="0">
                <a:latin typeface="Arial Narrow" panose="020B0606020202030204" pitchFamily="34" charset="0"/>
              </a:rPr>
              <a:t>(C) A própria dor do ser humano.</a:t>
            </a:r>
          </a:p>
          <a:p>
            <a:pPr algn="just"/>
            <a:r>
              <a:rPr lang="pt-BR" sz="2300" dirty="0">
                <a:latin typeface="Arial Narrow" panose="020B0606020202030204" pitchFamily="34" charset="0"/>
              </a:rPr>
              <a:t>(D) O choro de furor do ser humano.</a:t>
            </a:r>
          </a:p>
          <a:p>
            <a:pPr algn="just"/>
            <a:r>
              <a:rPr lang="pt-BR" sz="2300" dirty="0">
                <a:latin typeface="Arial Narrow" panose="020B0606020202030204" pitchFamily="34" charset="0"/>
              </a:rPr>
              <a:t>(E) O poder da transformação do ser humano. </a:t>
            </a:r>
          </a:p>
          <a:p>
            <a:pPr algn="just"/>
            <a:endParaRPr lang="pt-BR" sz="2300" b="1" dirty="0">
              <a:latin typeface="Arial Narrow" panose="020B0606020202030204" pitchFamily="34" charset="0"/>
            </a:endParaRPr>
          </a:p>
          <a:p>
            <a:pPr algn="just"/>
            <a:r>
              <a:rPr lang="pt-BR" sz="2300" b="1" dirty="0">
                <a:latin typeface="Arial Narrow" panose="020B0606020202030204" pitchFamily="34" charset="0"/>
              </a:rPr>
              <a:t>20</a:t>
            </a:r>
            <a:r>
              <a:rPr lang="pt-BR" sz="2300" dirty="0">
                <a:latin typeface="Arial Narrow" panose="020B0606020202030204" pitchFamily="34" charset="0"/>
              </a:rPr>
              <a:t>. Reflita qual o significado da palavra só no poema? Essa palavra pode representar fases da nossa vida? Quais?</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21</a:t>
            </a:r>
            <a:r>
              <a:rPr lang="pt-BR" sz="2300" dirty="0">
                <a:latin typeface="Arial Narrow" panose="020B0606020202030204" pitchFamily="34" charset="0"/>
              </a:rPr>
              <a:t>. O que o título, a disposição, a quantidade e o aumento do número de palavras em cada verso do poema, sugere em relação à ambição humana?</a:t>
            </a:r>
          </a:p>
        </p:txBody>
      </p:sp>
    </p:spTree>
    <p:extLst>
      <p:ext uri="{BB962C8B-B14F-4D97-AF65-F5344CB8AC3E}">
        <p14:creationId xmlns:p14="http://schemas.microsoft.com/office/powerpoint/2010/main" val="1434052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DC36B-63FF-E06B-CDCD-F16E8160785D}"/>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2CED179E-27BF-F014-ABB5-B7045E12F9BE}"/>
              </a:ext>
            </a:extLst>
          </p:cNvPr>
          <p:cNvSpPr txBox="1"/>
          <p:nvPr/>
        </p:nvSpPr>
        <p:spPr>
          <a:xfrm>
            <a:off x="340658" y="936227"/>
            <a:ext cx="11510683" cy="2831544"/>
          </a:xfrm>
          <a:prstGeom prst="rect">
            <a:avLst/>
          </a:prstGeom>
          <a:noFill/>
        </p:spPr>
        <p:txBody>
          <a:bodyPr wrap="square" rtlCol="0">
            <a:spAutoFit/>
          </a:bodyPr>
          <a:lstStyle/>
          <a:p>
            <a:pPr algn="just"/>
            <a:r>
              <a:rPr lang="pt-BR" sz="2400" b="1" dirty="0">
                <a:latin typeface="Arial Narrow" panose="020B0606020202030204" pitchFamily="34" charset="0"/>
              </a:rPr>
              <a:t>22</a:t>
            </a:r>
            <a:r>
              <a:rPr lang="pt-BR" sz="2400" dirty="0">
                <a:latin typeface="Arial Narrow" panose="020B0606020202030204" pitchFamily="34" charset="0"/>
              </a:rPr>
              <a:t>. Em “Quis ser sol, quis ser mar, e ser céu... __ ser tudo, enfim!” Tem-se um exemplo da figura de linguagem</a:t>
            </a:r>
          </a:p>
          <a:p>
            <a:pPr algn="just"/>
            <a:endParaRPr lang="pt-BR" sz="1000" dirty="0">
              <a:latin typeface="Arial Narrow" panose="020B0606020202030204" pitchFamily="34" charset="0"/>
            </a:endParaRPr>
          </a:p>
          <a:p>
            <a:pPr algn="just"/>
            <a:r>
              <a:rPr lang="pt-BR" sz="2400" dirty="0">
                <a:latin typeface="Arial Narrow" panose="020B0606020202030204" pitchFamily="34" charset="0"/>
              </a:rPr>
              <a:t>(A) catacrese.</a:t>
            </a:r>
          </a:p>
          <a:p>
            <a:pPr algn="just"/>
            <a:r>
              <a:rPr lang="pt-BR" sz="2400" dirty="0">
                <a:latin typeface="Arial Narrow" panose="020B0606020202030204" pitchFamily="34" charset="0"/>
              </a:rPr>
              <a:t>(B) gradação.</a:t>
            </a:r>
          </a:p>
          <a:p>
            <a:pPr algn="just"/>
            <a:r>
              <a:rPr lang="pt-BR" sz="2400" dirty="0">
                <a:latin typeface="Arial Narrow" panose="020B0606020202030204" pitchFamily="34" charset="0"/>
              </a:rPr>
              <a:t>(C) hipérbole.</a:t>
            </a:r>
          </a:p>
          <a:p>
            <a:pPr algn="just"/>
            <a:r>
              <a:rPr lang="pt-BR" sz="2400" dirty="0">
                <a:latin typeface="Arial Narrow" panose="020B0606020202030204" pitchFamily="34" charset="0"/>
              </a:rPr>
              <a:t>(D) comparação.</a:t>
            </a:r>
          </a:p>
          <a:p>
            <a:pPr algn="just"/>
            <a:r>
              <a:rPr lang="pt-BR" sz="2400" dirty="0">
                <a:latin typeface="Arial Narrow" panose="020B0606020202030204" pitchFamily="34" charset="0"/>
              </a:rPr>
              <a:t>(E) paronomásia.</a:t>
            </a:r>
          </a:p>
        </p:txBody>
      </p:sp>
    </p:spTree>
    <p:extLst>
      <p:ext uri="{BB962C8B-B14F-4D97-AF65-F5344CB8AC3E}">
        <p14:creationId xmlns:p14="http://schemas.microsoft.com/office/powerpoint/2010/main" val="2498842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93EBA36-3E8B-DAE8-97CF-09FFBC9E31FD}"/>
              </a:ext>
            </a:extLst>
          </p:cNvPr>
          <p:cNvSpPr txBox="1"/>
          <p:nvPr/>
        </p:nvSpPr>
        <p:spPr>
          <a:xfrm>
            <a:off x="289723" y="1162389"/>
            <a:ext cx="11530242" cy="446276"/>
          </a:xfrm>
          <a:prstGeom prst="rect">
            <a:avLst/>
          </a:prstGeom>
          <a:noFill/>
        </p:spPr>
        <p:txBody>
          <a:bodyPr wrap="square">
            <a:spAutoFit/>
          </a:bodyPr>
          <a:lstStyle/>
          <a:p>
            <a:pPr algn="just"/>
            <a:r>
              <a:rPr lang="pt-BR" sz="2300" b="1" dirty="0">
                <a:latin typeface="Arial Narrow" panose="020B0606020202030204" pitchFamily="34" charset="0"/>
              </a:rPr>
              <a:t>Contextualizando o gênero textual, o tema e o campo de atuação </a:t>
            </a:r>
          </a:p>
        </p:txBody>
      </p:sp>
      <p:graphicFrame>
        <p:nvGraphicFramePr>
          <p:cNvPr id="2" name="Tabela 1">
            <a:extLst>
              <a:ext uri="{FF2B5EF4-FFF2-40B4-BE49-F238E27FC236}">
                <a16:creationId xmlns:a16="http://schemas.microsoft.com/office/drawing/2014/main" id="{CCD7006A-BA28-C7CA-15E7-571E14688820}"/>
              </a:ext>
            </a:extLst>
          </p:cNvPr>
          <p:cNvGraphicFramePr>
            <a:graphicFrameLocks noGrp="1"/>
          </p:cNvGraphicFramePr>
          <p:nvPr>
            <p:extLst>
              <p:ext uri="{D42A27DB-BD31-4B8C-83A1-F6EECF244321}">
                <p14:modId xmlns:p14="http://schemas.microsoft.com/office/powerpoint/2010/main" val="2166007660"/>
              </p:ext>
            </p:extLst>
          </p:nvPr>
        </p:nvGraphicFramePr>
        <p:xfrm>
          <a:off x="323652" y="768976"/>
          <a:ext cx="11496312" cy="346697"/>
        </p:xfrm>
        <a:graphic>
          <a:graphicData uri="http://schemas.openxmlformats.org/drawingml/2006/table">
            <a:tbl>
              <a:tblPr firstRow="1" firstCol="1" bandRow="1"/>
              <a:tblGrid>
                <a:gridCol w="11496312">
                  <a:extLst>
                    <a:ext uri="{9D8B030D-6E8A-4147-A177-3AD203B41FA5}">
                      <a16:colId xmlns:a16="http://schemas.microsoft.com/office/drawing/2014/main" val="1169158245"/>
                    </a:ext>
                  </a:extLst>
                </a:gridCol>
              </a:tblGrid>
              <a:tr h="346697">
                <a:tc>
                  <a:txBody>
                    <a:bodyPr/>
                    <a:lstStyle/>
                    <a:p>
                      <a:pPr algn="ctr">
                        <a:lnSpc>
                          <a:spcPct val="115000"/>
                        </a:lnSpc>
                        <a:spcAft>
                          <a:spcPts val="800"/>
                        </a:spcAft>
                      </a:pPr>
                      <a:r>
                        <a:rPr lang="pt-BR" sz="2000" b="1" kern="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GRUPO DE ATIVIDADES 1</a:t>
                      </a:r>
                      <a:endParaRPr lang="pt-B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F200"/>
                    </a:solidFill>
                  </a:tcPr>
                </a:tc>
                <a:extLst>
                  <a:ext uri="{0D108BD9-81ED-4DB2-BD59-A6C34878D82A}">
                    <a16:rowId xmlns:a16="http://schemas.microsoft.com/office/drawing/2014/main" val="1667424576"/>
                  </a:ext>
                </a:extLst>
              </a:tr>
            </a:tbl>
          </a:graphicData>
        </a:graphic>
      </p:graphicFrame>
      <p:sp>
        <p:nvSpPr>
          <p:cNvPr id="3" name="CaixaDeTexto 2">
            <a:extLst>
              <a:ext uri="{FF2B5EF4-FFF2-40B4-BE49-F238E27FC236}">
                <a16:creationId xmlns:a16="http://schemas.microsoft.com/office/drawing/2014/main" id="{8E5F01B9-6A24-3C6E-E026-4E56D3E5FB20}"/>
              </a:ext>
            </a:extLst>
          </p:cNvPr>
          <p:cNvSpPr txBox="1"/>
          <p:nvPr/>
        </p:nvSpPr>
        <p:spPr>
          <a:xfrm>
            <a:off x="323653" y="1833128"/>
            <a:ext cx="11530242" cy="2923877"/>
          </a:xfrm>
          <a:prstGeom prst="rect">
            <a:avLst/>
          </a:prstGeom>
          <a:noFill/>
        </p:spPr>
        <p:txBody>
          <a:bodyPr wrap="square" rtlCol="0">
            <a:spAutoFit/>
          </a:bodyPr>
          <a:lstStyle/>
          <a:p>
            <a:pPr algn="just"/>
            <a:r>
              <a:rPr lang="pt-BR" sz="2300" b="1" dirty="0">
                <a:latin typeface="Arial Narrow" panose="020B0606020202030204" pitchFamily="34" charset="0"/>
              </a:rPr>
              <a:t>        Estudante, você sabia que as tiras ou tirinhas são conhecidas pela sequência de um a quatro quadros, que envolvem personagens fictícias que representam construções estereotipadas da condição humana. O conteúdo pode abordar assuntos filosóficos, políticos e sociais ou apenas entretenimento. Quanto ao aspecto da narrativa, a tirinha possui geralmente uma piada curta, trazendo quebra de expectativa no processo interpretativo. Que Mafalda é uma personagem criada pelo cartunista argentino Quino (1932-2020), uma heroína contestadora, revolucionária, inquieta, a qual se recusa a aceitar o mundo como ele é, procurando sempre formas de questionar e de mudar a sociedade. Vamos entrar nesse mundo das tirinhas????? Conto com você!!!!</a:t>
            </a:r>
          </a:p>
        </p:txBody>
      </p:sp>
    </p:spTree>
    <p:extLst>
      <p:ext uri="{BB962C8B-B14F-4D97-AF65-F5344CB8AC3E}">
        <p14:creationId xmlns:p14="http://schemas.microsoft.com/office/powerpoint/2010/main" val="1024572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7F7A20B-CCA0-B22D-205C-E23A2BA32B36}"/>
              </a:ext>
            </a:extLst>
          </p:cNvPr>
          <p:cNvPicPr>
            <a:picLocks noChangeAspect="1"/>
          </p:cNvPicPr>
          <p:nvPr/>
        </p:nvPicPr>
        <p:blipFill>
          <a:blip r:embed="rId2"/>
          <a:stretch>
            <a:fillRect/>
          </a:stretch>
        </p:blipFill>
        <p:spPr>
          <a:xfrm>
            <a:off x="1750143" y="1546313"/>
            <a:ext cx="8691713" cy="4657926"/>
          </a:xfrm>
          <a:prstGeom prst="rect">
            <a:avLst/>
          </a:prstGeom>
        </p:spPr>
      </p:pic>
      <p:sp>
        <p:nvSpPr>
          <p:cNvPr id="7" name="CaixaDeTexto 6">
            <a:extLst>
              <a:ext uri="{FF2B5EF4-FFF2-40B4-BE49-F238E27FC236}">
                <a16:creationId xmlns:a16="http://schemas.microsoft.com/office/drawing/2014/main" id="{B72766CF-EBA7-9CF1-FE46-139BC2317867}"/>
              </a:ext>
            </a:extLst>
          </p:cNvPr>
          <p:cNvSpPr txBox="1"/>
          <p:nvPr/>
        </p:nvSpPr>
        <p:spPr>
          <a:xfrm>
            <a:off x="309283" y="1100037"/>
            <a:ext cx="2941983" cy="446276"/>
          </a:xfrm>
          <a:prstGeom prst="rect">
            <a:avLst/>
          </a:prstGeom>
          <a:noFill/>
        </p:spPr>
        <p:txBody>
          <a:bodyPr wrap="square" rtlCol="0">
            <a:spAutoFit/>
          </a:bodyPr>
          <a:lstStyle/>
          <a:p>
            <a:r>
              <a:rPr lang="pt-BR" sz="2300" b="1" dirty="0">
                <a:latin typeface="Arial Narrow" panose="020B0606020202030204" pitchFamily="34" charset="0"/>
              </a:rPr>
              <a:t>Texto I</a:t>
            </a:r>
          </a:p>
        </p:txBody>
      </p:sp>
      <p:sp>
        <p:nvSpPr>
          <p:cNvPr id="10" name="CaixaDeTexto 9">
            <a:extLst>
              <a:ext uri="{FF2B5EF4-FFF2-40B4-BE49-F238E27FC236}">
                <a16:creationId xmlns:a16="http://schemas.microsoft.com/office/drawing/2014/main" id="{7E088DA8-AAA9-2038-619D-692079317CA1}"/>
              </a:ext>
            </a:extLst>
          </p:cNvPr>
          <p:cNvSpPr txBox="1"/>
          <p:nvPr/>
        </p:nvSpPr>
        <p:spPr>
          <a:xfrm>
            <a:off x="309283" y="653761"/>
            <a:ext cx="11573434" cy="446276"/>
          </a:xfrm>
          <a:prstGeom prst="rect">
            <a:avLst/>
          </a:prstGeom>
          <a:noFill/>
        </p:spPr>
        <p:txBody>
          <a:bodyPr wrap="square" rtlCol="0">
            <a:spAutoFit/>
          </a:bodyPr>
          <a:lstStyle/>
          <a:p>
            <a:pPr algn="just"/>
            <a:r>
              <a:rPr lang="pt-BR" sz="2300" b="1" dirty="0">
                <a:latin typeface="Arial Narrow" panose="020B0606020202030204" pitchFamily="34" charset="0"/>
              </a:rPr>
              <a:t>1</a:t>
            </a:r>
            <a:r>
              <a:rPr lang="pt-BR" sz="2300" dirty="0">
                <a:latin typeface="Arial Narrow" panose="020B0606020202030204" pitchFamily="34" charset="0"/>
              </a:rPr>
              <a:t>. Antes de ler, observe os textos. Depois vamos conversar?</a:t>
            </a:r>
          </a:p>
        </p:txBody>
      </p:sp>
      <p:sp>
        <p:nvSpPr>
          <p:cNvPr id="3" name="CaixaDeTexto 2">
            <a:extLst>
              <a:ext uri="{FF2B5EF4-FFF2-40B4-BE49-F238E27FC236}">
                <a16:creationId xmlns:a16="http://schemas.microsoft.com/office/drawing/2014/main" id="{84120DF0-40EF-67B9-086D-CF4597A064E6}"/>
              </a:ext>
            </a:extLst>
          </p:cNvPr>
          <p:cNvSpPr txBox="1"/>
          <p:nvPr/>
        </p:nvSpPr>
        <p:spPr>
          <a:xfrm>
            <a:off x="1553206" y="6204239"/>
            <a:ext cx="9085586" cy="261610"/>
          </a:xfrm>
          <a:prstGeom prst="rect">
            <a:avLst/>
          </a:prstGeom>
          <a:noFill/>
        </p:spPr>
        <p:txBody>
          <a:bodyPr wrap="square">
            <a:spAutoFit/>
          </a:bodyPr>
          <a:lstStyle/>
          <a:p>
            <a:pPr marL="457200" algn="r"/>
            <a:r>
              <a:rPr lang="pt-BR" sz="1100" kern="100" dirty="0">
                <a:effectLst/>
                <a:latin typeface="Arial Narrow" panose="020B0606020202030204" pitchFamily="34" charset="0"/>
                <a:ea typeface="Calibri" panose="020F0502020204030204" pitchFamily="34" charset="0"/>
                <a:cs typeface="Arial" panose="020B0604020202020204" pitchFamily="34" charset="0"/>
              </a:rPr>
              <a:t>Disponível em: disponível em: https://files.zinecultural.com/</a:t>
            </a:r>
            <a:r>
              <a:rPr lang="pt-BR" sz="1100" kern="100" dirty="0" err="1">
                <a:effectLst/>
                <a:latin typeface="Arial Narrow" panose="020B0606020202030204" pitchFamily="34" charset="0"/>
                <a:ea typeface="Calibri" panose="020F0502020204030204" pitchFamily="34" charset="0"/>
                <a:cs typeface="Arial" panose="020B0604020202020204" pitchFamily="34" charset="0"/>
              </a:rPr>
              <a:t>Repositorio</a:t>
            </a:r>
            <a:r>
              <a:rPr lang="pt-BR" sz="1100" kern="100" dirty="0">
                <a:effectLst/>
                <a:latin typeface="Arial Narrow" panose="020B0606020202030204" pitchFamily="34" charset="0"/>
                <a:ea typeface="Calibri" panose="020F0502020204030204" pitchFamily="34" charset="0"/>
                <a:cs typeface="Arial" panose="020B0604020202020204" pitchFamily="34" charset="0"/>
              </a:rPr>
              <a:t>/Upload/S3/</a:t>
            </a:r>
            <a:r>
              <a:rPr lang="pt-BR" sz="1100" kern="100" dirty="0" err="1">
                <a:effectLst/>
                <a:latin typeface="Arial Narrow" panose="020B0606020202030204" pitchFamily="34" charset="0"/>
                <a:ea typeface="Calibri" panose="020F0502020204030204" pitchFamily="34" charset="0"/>
                <a:cs typeface="Arial" panose="020B0604020202020204" pitchFamily="34" charset="0"/>
              </a:rPr>
              <a:t>mlib</a:t>
            </a:r>
            <a:r>
              <a:rPr lang="pt-BR" sz="1100" kern="100" dirty="0">
                <a:effectLst/>
                <a:latin typeface="Arial Narrow" panose="020B0606020202030204" pitchFamily="34" charset="0"/>
                <a:ea typeface="Calibri" panose="020F0502020204030204" pitchFamily="34" charset="0"/>
                <a:cs typeface="Arial" panose="020B0604020202020204" pitchFamily="34" charset="0"/>
              </a:rPr>
              <a:t>-uploads/full/ejlks9jx0aq78km-5f74f0cb01e0e.jpg. Acesso em: 11 de nov. 2024.</a:t>
            </a:r>
            <a:endParaRPr lang="pt-BR"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79403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34D38F6-3A63-1D51-A4D8-72B8DA5BCD03}"/>
              </a:ext>
            </a:extLst>
          </p:cNvPr>
          <p:cNvSpPr txBox="1"/>
          <p:nvPr/>
        </p:nvSpPr>
        <p:spPr>
          <a:xfrm>
            <a:off x="397566" y="768626"/>
            <a:ext cx="2517912" cy="446276"/>
          </a:xfrm>
          <a:prstGeom prst="rect">
            <a:avLst/>
          </a:prstGeom>
          <a:noFill/>
        </p:spPr>
        <p:txBody>
          <a:bodyPr wrap="square" rtlCol="0">
            <a:spAutoFit/>
          </a:bodyPr>
          <a:lstStyle/>
          <a:p>
            <a:r>
              <a:rPr lang="pt-BR" sz="2300" b="1" dirty="0">
                <a:latin typeface="Arial Narrow" panose="020B0606020202030204" pitchFamily="34" charset="0"/>
              </a:rPr>
              <a:t>Texto II</a:t>
            </a:r>
          </a:p>
        </p:txBody>
      </p:sp>
      <p:sp>
        <p:nvSpPr>
          <p:cNvPr id="4" name="CaixaDeTexto 3">
            <a:extLst>
              <a:ext uri="{FF2B5EF4-FFF2-40B4-BE49-F238E27FC236}">
                <a16:creationId xmlns:a16="http://schemas.microsoft.com/office/drawing/2014/main" id="{81B33039-9929-0D00-CC3D-34DFA2A084E6}"/>
              </a:ext>
            </a:extLst>
          </p:cNvPr>
          <p:cNvSpPr txBox="1"/>
          <p:nvPr/>
        </p:nvSpPr>
        <p:spPr>
          <a:xfrm>
            <a:off x="1842861" y="6312318"/>
            <a:ext cx="8506273" cy="261610"/>
          </a:xfrm>
          <a:prstGeom prst="rect">
            <a:avLst/>
          </a:prstGeom>
          <a:noFill/>
        </p:spPr>
        <p:txBody>
          <a:bodyPr wrap="square">
            <a:spAutoFit/>
          </a:bodyPr>
          <a:lstStyle/>
          <a:p>
            <a:pPr marL="457200" algn="ctr"/>
            <a:r>
              <a:rPr lang="pt-BR" sz="1100" kern="100" dirty="0">
                <a:effectLst/>
                <a:latin typeface="Arial Narrow" panose="020B0606020202030204" pitchFamily="34" charset="0"/>
                <a:ea typeface="Calibri" panose="020F0502020204030204" pitchFamily="34" charset="0"/>
                <a:cs typeface="Arial" panose="020B0604020202020204" pitchFamily="34" charset="0"/>
              </a:rPr>
              <a:t>Disponível em: https://tudoportugues.com/</a:t>
            </a:r>
            <a:r>
              <a:rPr lang="pt-BR" sz="1100" kern="100" dirty="0" err="1">
                <a:effectLst/>
                <a:latin typeface="Arial Narrow" panose="020B0606020202030204" pitchFamily="34" charset="0"/>
                <a:ea typeface="Calibri" panose="020F0502020204030204" pitchFamily="34" charset="0"/>
                <a:cs typeface="Arial" panose="020B0604020202020204" pitchFamily="34" charset="0"/>
              </a:rPr>
              <a:t>wp-content</a:t>
            </a:r>
            <a:r>
              <a:rPr lang="pt-BR" sz="1100" kern="100" dirty="0">
                <a:effectLst/>
                <a:latin typeface="Arial Narrow" panose="020B0606020202030204" pitchFamily="34" charset="0"/>
                <a:ea typeface="Calibri" panose="020F0502020204030204" pitchFamily="34" charset="0"/>
                <a:cs typeface="Arial" panose="020B0604020202020204" pitchFamily="34" charset="0"/>
              </a:rPr>
              <a:t>/</a:t>
            </a:r>
            <a:r>
              <a:rPr lang="pt-BR" sz="1100" kern="100" dirty="0" err="1">
                <a:effectLst/>
                <a:latin typeface="Arial Narrow" panose="020B0606020202030204" pitchFamily="34" charset="0"/>
                <a:ea typeface="Calibri" panose="020F0502020204030204" pitchFamily="34" charset="0"/>
                <a:cs typeface="Arial" panose="020B0604020202020204" pitchFamily="34" charset="0"/>
              </a:rPr>
              <a:t>webp-express</a:t>
            </a:r>
            <a:r>
              <a:rPr lang="pt-BR" sz="1100" kern="100" dirty="0">
                <a:effectLst/>
                <a:latin typeface="Arial Narrow" panose="020B0606020202030204" pitchFamily="34" charset="0"/>
                <a:ea typeface="Calibri" panose="020F0502020204030204" pitchFamily="34" charset="0"/>
                <a:cs typeface="Arial" panose="020B0604020202020204" pitchFamily="34" charset="0"/>
              </a:rPr>
              <a:t>/</a:t>
            </a:r>
            <a:r>
              <a:rPr lang="pt-BR" sz="1100" kern="100" dirty="0" err="1">
                <a:effectLst/>
                <a:latin typeface="Arial Narrow" panose="020B0606020202030204" pitchFamily="34" charset="0"/>
                <a:ea typeface="Calibri" panose="020F0502020204030204" pitchFamily="34" charset="0"/>
                <a:cs typeface="Arial" panose="020B0604020202020204" pitchFamily="34" charset="0"/>
              </a:rPr>
              <a:t>webp-images</a:t>
            </a:r>
            <a:r>
              <a:rPr lang="pt-BR" sz="1100" kern="100" dirty="0">
                <a:effectLst/>
                <a:latin typeface="Arial Narrow" panose="020B0606020202030204" pitchFamily="34" charset="0"/>
                <a:ea typeface="Calibri" panose="020F0502020204030204" pitchFamily="34" charset="0"/>
                <a:cs typeface="Arial" panose="020B0604020202020204" pitchFamily="34" charset="0"/>
              </a:rPr>
              <a:t>/uploads/2024/02/Sem-titulo-13.jpg.webp, Acesso em: 11 de nov. 2024. </a:t>
            </a:r>
            <a:endParaRPr lang="pt-BR"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Imagem 5">
            <a:extLst>
              <a:ext uri="{FF2B5EF4-FFF2-40B4-BE49-F238E27FC236}">
                <a16:creationId xmlns:a16="http://schemas.microsoft.com/office/drawing/2014/main" id="{C5829AE4-66C2-0ECC-3DBD-162FB6E636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6522" y="1214902"/>
            <a:ext cx="8418955" cy="5024534"/>
          </a:xfrm>
          <a:prstGeom prst="rect">
            <a:avLst/>
          </a:prstGeom>
          <a:noFill/>
        </p:spPr>
      </p:pic>
    </p:spTree>
    <p:extLst>
      <p:ext uri="{BB962C8B-B14F-4D97-AF65-F5344CB8AC3E}">
        <p14:creationId xmlns:p14="http://schemas.microsoft.com/office/powerpoint/2010/main" val="160684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4E6D579-2506-91FA-243E-5E5052D1B1D4}"/>
              </a:ext>
            </a:extLst>
          </p:cNvPr>
          <p:cNvSpPr txBox="1"/>
          <p:nvPr/>
        </p:nvSpPr>
        <p:spPr>
          <a:xfrm>
            <a:off x="238539" y="649357"/>
            <a:ext cx="11675165" cy="446276"/>
          </a:xfrm>
          <a:prstGeom prst="rect">
            <a:avLst/>
          </a:prstGeom>
          <a:noFill/>
        </p:spPr>
        <p:txBody>
          <a:bodyPr wrap="square" rtlCol="0">
            <a:spAutoFit/>
          </a:bodyPr>
          <a:lstStyle/>
          <a:p>
            <a:r>
              <a:rPr lang="pt-BR" sz="2300" dirty="0">
                <a:solidFill>
                  <a:schemeClr val="accent2"/>
                </a:solidFill>
                <a:latin typeface="Arial Narrow" panose="020B0606020202030204" pitchFamily="34" charset="0"/>
              </a:rPr>
              <a:t>► Conhecendo os gêneros textuais</a:t>
            </a:r>
          </a:p>
        </p:txBody>
      </p:sp>
      <p:sp>
        <p:nvSpPr>
          <p:cNvPr id="5" name="CaixaDeTexto 4">
            <a:extLst>
              <a:ext uri="{FF2B5EF4-FFF2-40B4-BE49-F238E27FC236}">
                <a16:creationId xmlns:a16="http://schemas.microsoft.com/office/drawing/2014/main" id="{BAB20D28-68C2-85C8-7C27-CCF6AF5CD038}"/>
              </a:ext>
            </a:extLst>
          </p:cNvPr>
          <p:cNvSpPr txBox="1"/>
          <p:nvPr/>
        </p:nvSpPr>
        <p:spPr>
          <a:xfrm>
            <a:off x="336371" y="1095633"/>
            <a:ext cx="11519257" cy="5401479"/>
          </a:xfrm>
          <a:prstGeom prst="rect">
            <a:avLst/>
          </a:prstGeom>
          <a:solidFill>
            <a:schemeClr val="accent2">
              <a:lumMod val="20000"/>
              <a:lumOff val="80000"/>
            </a:schemeClr>
          </a:solidFill>
          <a:ln w="28575">
            <a:solidFill>
              <a:schemeClr val="accent2">
                <a:lumMod val="75000"/>
              </a:schemeClr>
            </a:solidFill>
          </a:ln>
        </p:spPr>
        <p:txBody>
          <a:bodyPr wrap="square" rtlCol="0">
            <a:spAutoFit/>
          </a:bodyPr>
          <a:lstStyle/>
          <a:p>
            <a:pPr indent="447675" algn="just"/>
            <a:r>
              <a:rPr lang="pt-BR" sz="2300" dirty="0">
                <a:latin typeface="Arial Narrow" panose="020B0606020202030204" pitchFamily="34" charset="0"/>
              </a:rPr>
              <a:t>As </a:t>
            </a:r>
            <a:r>
              <a:rPr lang="pt-BR" sz="2300" b="1" dirty="0">
                <a:latin typeface="Arial Narrow" panose="020B0606020202030204" pitchFamily="34" charset="0"/>
              </a:rPr>
              <a:t>História em quadrinhos - ou HQ </a:t>
            </a:r>
            <a:r>
              <a:rPr lang="pt-BR" sz="2300" dirty="0">
                <a:latin typeface="Arial Narrow" panose="020B0606020202030204" pitchFamily="34" charset="0"/>
              </a:rPr>
              <a:t>- é o nome dado à arte de narrar histórias através de desenhos e textos em sequência, normalmente na horizontal. Essas histórias possuem os fundamentos básicos das narrativas: enredo, personagens, tempo, lugar e desfecho. No geral, apresentam linguagem verbal e não-verbal. </a:t>
            </a:r>
          </a:p>
          <a:p>
            <a:pPr indent="447675" algn="just"/>
            <a:r>
              <a:rPr lang="pt-BR" sz="2300" dirty="0">
                <a:latin typeface="Arial Narrow" panose="020B0606020202030204" pitchFamily="34" charset="0"/>
              </a:rPr>
              <a:t>Já as </a:t>
            </a:r>
            <a:r>
              <a:rPr lang="pt-BR" sz="2300" b="1" dirty="0">
                <a:latin typeface="Arial Narrow" panose="020B0606020202030204" pitchFamily="34" charset="0"/>
              </a:rPr>
              <a:t>Tiras/Tirinhas</a:t>
            </a:r>
            <a:r>
              <a:rPr lang="pt-BR" sz="2300" dirty="0">
                <a:latin typeface="Arial Narrow" panose="020B0606020202030204" pitchFamily="34" charset="0"/>
              </a:rPr>
              <a:t>, são um tipo específico de história em quadrinhos que, geralmente, contêm uma quantidade reduzida de quadros - normalmente entre um e quatro. São mais curtas e costumam apresentar uma conclusão no último quadro, que geralmente é humorística. Tanto as histórias em quadrinhos quanto as tirinhas são formas de arte e de literatura importantes que oferecem uma maneira única de contar histórias e expressar ideias. Elas combinam elementos visuais (imagens) e textuais (palavras) de maneira a criar um impacto que nenhum dos dois poderia alcançar sozinho.</a:t>
            </a:r>
          </a:p>
          <a:p>
            <a:pPr indent="447675" algn="just"/>
            <a:r>
              <a:rPr lang="pt-BR" sz="2300" dirty="0">
                <a:latin typeface="Arial Narrow" panose="020B0606020202030204" pitchFamily="34" charset="0"/>
              </a:rPr>
              <a:t>A tirinha tem seu espaço garantido nos jornais, em revistas, nos livros didáticos e atualmente tem alcançado grande destaque nas chamadas Redes Sociais, além de blogs especializados neste gênero.</a:t>
            </a:r>
          </a:p>
          <a:p>
            <a:pPr indent="447675" algn="just"/>
            <a:r>
              <a:rPr lang="pt-BR" sz="2300" dirty="0">
                <a:latin typeface="Arial Narrow" panose="020B0606020202030204" pitchFamily="34" charset="0"/>
              </a:rPr>
              <a:t>Tanto nas </a:t>
            </a:r>
            <a:r>
              <a:rPr lang="pt-BR" sz="2300" b="1" dirty="0">
                <a:latin typeface="Arial Narrow" panose="020B0606020202030204" pitchFamily="34" charset="0"/>
              </a:rPr>
              <a:t>HQs</a:t>
            </a:r>
            <a:r>
              <a:rPr lang="pt-BR" sz="2300" dirty="0">
                <a:latin typeface="Arial Narrow" panose="020B0606020202030204" pitchFamily="34" charset="0"/>
              </a:rPr>
              <a:t> e </a:t>
            </a:r>
            <a:r>
              <a:rPr lang="pt-BR" sz="2300" b="1" dirty="0">
                <a:latin typeface="Arial Narrow" panose="020B0606020202030204" pitchFamily="34" charset="0"/>
              </a:rPr>
              <a:t>Tiras ou Tirinhas </a:t>
            </a:r>
            <a:r>
              <a:rPr lang="pt-BR" sz="2300" dirty="0">
                <a:latin typeface="Arial Narrow" panose="020B0606020202030204" pitchFamily="34" charset="0"/>
              </a:rPr>
              <a:t>os autores utilizam diversos recursos gráficos para trazer o leitor para "dentro" da história contada. Por exemplo, </a:t>
            </a:r>
            <a:r>
              <a:rPr lang="pt-BR" sz="2300" b="1" dirty="0">
                <a:latin typeface="Arial Narrow" panose="020B0606020202030204" pitchFamily="34" charset="0"/>
              </a:rPr>
              <a:t>balões com linhas contínuas </a:t>
            </a:r>
            <a:r>
              <a:rPr lang="pt-BR" sz="2300" dirty="0">
                <a:latin typeface="Arial Narrow" panose="020B0606020202030204" pitchFamily="34" charset="0"/>
              </a:rPr>
              <a:t>sugerem uma fala em tom normal; </a:t>
            </a:r>
            <a:r>
              <a:rPr lang="pt-BR" sz="2300" b="1" dirty="0">
                <a:latin typeface="Arial Narrow" panose="020B0606020202030204" pitchFamily="34" charset="0"/>
              </a:rPr>
              <a:t>os balões com linhas tracejadas </a:t>
            </a:r>
            <a:r>
              <a:rPr lang="pt-BR" sz="2300" dirty="0">
                <a:latin typeface="Arial Narrow" panose="020B0606020202030204" pitchFamily="34" charset="0"/>
              </a:rPr>
              <a:t>indicam que a personagem está sussurrando; </a:t>
            </a:r>
            <a:r>
              <a:rPr lang="pt-BR" sz="2300" b="1" dirty="0">
                <a:latin typeface="Arial Narrow" panose="020B0606020202030204" pitchFamily="34" charset="0"/>
              </a:rPr>
              <a:t>os balões em </a:t>
            </a:r>
          </a:p>
        </p:txBody>
      </p:sp>
    </p:spTree>
    <p:extLst>
      <p:ext uri="{BB962C8B-B14F-4D97-AF65-F5344CB8AC3E}">
        <p14:creationId xmlns:p14="http://schemas.microsoft.com/office/powerpoint/2010/main" val="2329417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2BEAFDB5-E7FB-33E3-7453-76878D7BA58F}"/>
              </a:ext>
            </a:extLst>
          </p:cNvPr>
          <p:cNvSpPr txBox="1"/>
          <p:nvPr/>
        </p:nvSpPr>
        <p:spPr>
          <a:xfrm>
            <a:off x="340659" y="742122"/>
            <a:ext cx="11501717" cy="1661993"/>
          </a:xfrm>
          <a:prstGeom prst="rect">
            <a:avLst/>
          </a:prstGeom>
          <a:solidFill>
            <a:schemeClr val="accent2">
              <a:lumMod val="20000"/>
              <a:lumOff val="80000"/>
            </a:schemeClr>
          </a:solidFill>
          <a:ln w="19050">
            <a:solidFill>
              <a:schemeClr val="accent2">
                <a:lumMod val="75000"/>
              </a:schemeClr>
            </a:solidFill>
          </a:ln>
        </p:spPr>
        <p:txBody>
          <a:bodyPr wrap="square" rtlCol="0">
            <a:spAutoFit/>
          </a:bodyPr>
          <a:lstStyle/>
          <a:p>
            <a:pPr algn="just"/>
            <a:r>
              <a:rPr lang="pt-BR" sz="2300" b="1" dirty="0">
                <a:latin typeface="Arial Narrow" panose="020B0606020202030204" pitchFamily="34" charset="0"/>
              </a:rPr>
              <a:t>forma de nuvens </a:t>
            </a:r>
            <a:r>
              <a:rPr lang="pt-BR" sz="2300" dirty="0">
                <a:latin typeface="Arial Narrow" panose="020B0606020202030204" pitchFamily="34" charset="0"/>
              </a:rPr>
              <a:t>apontam pensamentos; já </a:t>
            </a:r>
            <a:r>
              <a:rPr lang="pt-BR" sz="2300" b="1" dirty="0">
                <a:latin typeface="Arial Narrow" panose="020B0606020202030204" pitchFamily="34" charset="0"/>
              </a:rPr>
              <a:t>os balões com traços pontiagudos </a:t>
            </a:r>
            <a:r>
              <a:rPr lang="pt-BR" sz="2300" dirty="0">
                <a:latin typeface="Arial Narrow" panose="020B0606020202030204" pitchFamily="34" charset="0"/>
              </a:rPr>
              <a:t>exibem gritos. Outro recurso bastante explorado são as </a:t>
            </a:r>
            <a:r>
              <a:rPr lang="pt-BR" sz="2300" b="1" dirty="0">
                <a:latin typeface="Arial Narrow" panose="020B0606020202030204" pitchFamily="34" charset="0"/>
              </a:rPr>
              <a:t>onomatopeias</a:t>
            </a:r>
            <a:r>
              <a:rPr lang="pt-BR" sz="2300" dirty="0">
                <a:latin typeface="Arial Narrow" panose="020B0606020202030204" pitchFamily="34" charset="0"/>
              </a:rPr>
              <a:t>, definidas como palavras que tentam reproduzir os sons. Também são exploradas </a:t>
            </a:r>
            <a:r>
              <a:rPr lang="pt-BR" sz="2300" b="1" dirty="0">
                <a:latin typeface="Arial Narrow" panose="020B0606020202030204" pitchFamily="34" charset="0"/>
              </a:rPr>
              <a:t>as letras de tipos diferentes e sinais de pontuação</a:t>
            </a:r>
            <a:r>
              <a:rPr lang="pt-BR" sz="2300" dirty="0">
                <a:latin typeface="Arial Narrow" panose="020B0606020202030204" pitchFamily="34" charset="0"/>
              </a:rPr>
              <a:t>, sempre buscando a interação com o leitor.</a:t>
            </a:r>
          </a:p>
          <a:p>
            <a:pPr algn="r"/>
            <a:r>
              <a:rPr lang="pt-BR" sz="1000" dirty="0">
                <a:latin typeface="Arial Narrow" panose="020B0606020202030204" pitchFamily="34" charset="0"/>
              </a:rPr>
              <a:t>Disponível em: https://www.todamateria.com.br/historia-em-quadrinhos/#:~:text=Hist%C3%B3ria%20em%20quadrinhos%20%2D%20ou%20HQ,linguagem%20verbal%20e%20n%C3%A3o%2Dverbal. Acesso em: 12 nov. 2024. Adaptado.</a:t>
            </a:r>
          </a:p>
        </p:txBody>
      </p:sp>
      <p:sp>
        <p:nvSpPr>
          <p:cNvPr id="3" name="CaixaDeTexto 2">
            <a:extLst>
              <a:ext uri="{FF2B5EF4-FFF2-40B4-BE49-F238E27FC236}">
                <a16:creationId xmlns:a16="http://schemas.microsoft.com/office/drawing/2014/main" id="{BDB844C6-DFEC-BD09-A6D9-9E3EFB141F4E}"/>
              </a:ext>
            </a:extLst>
          </p:cNvPr>
          <p:cNvSpPr txBox="1"/>
          <p:nvPr/>
        </p:nvSpPr>
        <p:spPr>
          <a:xfrm>
            <a:off x="340658" y="2542676"/>
            <a:ext cx="11501717" cy="446276"/>
          </a:xfrm>
          <a:prstGeom prst="rect">
            <a:avLst/>
          </a:prstGeom>
          <a:noFill/>
        </p:spPr>
        <p:txBody>
          <a:bodyPr wrap="square" rtlCol="0">
            <a:spAutoFit/>
          </a:bodyPr>
          <a:lstStyle/>
          <a:p>
            <a:pPr algn="just"/>
            <a:r>
              <a:rPr lang="pt-BR" sz="2300" dirty="0">
                <a:latin typeface="Arial Narrow" panose="020B0606020202030204" pitchFamily="34" charset="0"/>
              </a:rPr>
              <a:t>Releia os textos de abertura desta unidade.</a:t>
            </a:r>
          </a:p>
        </p:txBody>
      </p:sp>
      <p:sp>
        <p:nvSpPr>
          <p:cNvPr id="5" name="CaixaDeTexto 4">
            <a:extLst>
              <a:ext uri="{FF2B5EF4-FFF2-40B4-BE49-F238E27FC236}">
                <a16:creationId xmlns:a16="http://schemas.microsoft.com/office/drawing/2014/main" id="{6F66C51A-573F-FA45-C1B0-7BF330E606D8}"/>
              </a:ext>
            </a:extLst>
          </p:cNvPr>
          <p:cNvSpPr txBox="1"/>
          <p:nvPr/>
        </p:nvSpPr>
        <p:spPr>
          <a:xfrm>
            <a:off x="340658" y="3127513"/>
            <a:ext cx="11501717" cy="3277820"/>
          </a:xfrm>
          <a:prstGeom prst="rect">
            <a:avLst/>
          </a:prstGeom>
          <a:noFill/>
        </p:spPr>
        <p:txBody>
          <a:bodyPr wrap="square" rtlCol="0">
            <a:spAutoFit/>
          </a:bodyPr>
          <a:lstStyle/>
          <a:p>
            <a:pPr algn="just"/>
            <a:r>
              <a:rPr lang="pt-BR" sz="2300" b="1" dirty="0">
                <a:latin typeface="Arial Narrow" panose="020B0606020202030204" pitchFamily="34" charset="0"/>
              </a:rPr>
              <a:t>2</a:t>
            </a:r>
            <a:r>
              <a:rPr lang="pt-BR" sz="2300" dirty="0">
                <a:latin typeface="Arial Narrow" panose="020B0606020202030204" pitchFamily="34" charset="0"/>
              </a:rPr>
              <a:t>. As tirinhas constituem um gênero textual multimodal que sintetiza elementos visuais e verbais, podendo assumir teor narrativo, no sentido de contar uma história. Qual o gênero e a tipologia dos textos de abertura?</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3</a:t>
            </a:r>
            <a:r>
              <a:rPr lang="pt-BR" sz="2300" dirty="0">
                <a:latin typeface="Arial Narrow" panose="020B0606020202030204" pitchFamily="34" charset="0"/>
              </a:rPr>
              <a:t>. Qual a finalidade de cada um?</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4</a:t>
            </a:r>
            <a:r>
              <a:rPr lang="pt-BR" sz="2300" dirty="0">
                <a:latin typeface="Arial Narrow" panose="020B0606020202030204" pitchFamily="34" charset="0"/>
              </a:rPr>
              <a:t>. As Figuras de Linguagem são recursos da língua que criam significados para as expressões, ao trabalhar com o sentido conotativo em vez do literal. Quais figuras de linguagem estão presentes na tirinha de Quino? Justifique com trechos do texto.</a:t>
            </a:r>
          </a:p>
        </p:txBody>
      </p:sp>
    </p:spTree>
    <p:extLst>
      <p:ext uri="{BB962C8B-B14F-4D97-AF65-F5344CB8AC3E}">
        <p14:creationId xmlns:p14="http://schemas.microsoft.com/office/powerpoint/2010/main" val="2982876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D73D5C25-C7BB-5FDA-BC9F-38192CD8FC07}"/>
              </a:ext>
            </a:extLst>
          </p:cNvPr>
          <p:cNvSpPr txBox="1"/>
          <p:nvPr/>
        </p:nvSpPr>
        <p:spPr>
          <a:xfrm>
            <a:off x="349624" y="848140"/>
            <a:ext cx="11492752" cy="4139595"/>
          </a:xfrm>
          <a:prstGeom prst="rect">
            <a:avLst/>
          </a:prstGeom>
          <a:noFill/>
        </p:spPr>
        <p:txBody>
          <a:bodyPr wrap="square" rtlCol="0">
            <a:spAutoFit/>
          </a:bodyPr>
          <a:lstStyle/>
          <a:p>
            <a:pPr algn="just"/>
            <a:r>
              <a:rPr lang="pt-BR" sz="2300" b="1" dirty="0">
                <a:latin typeface="Arial Narrow" panose="020B0606020202030204" pitchFamily="34" charset="0"/>
              </a:rPr>
              <a:t>5</a:t>
            </a:r>
            <a:r>
              <a:rPr lang="pt-BR" sz="2300" dirty="0">
                <a:latin typeface="Arial Narrow" panose="020B0606020202030204" pitchFamily="34" charset="0"/>
              </a:rPr>
              <a:t>. A coesão textual é responsável por promover a unidade textual por meio de elementos linguísticos que atuam na articulação entre as partes do texto. Na repetição de palavras ou sequências textuais, o objetivo é reiterar uma ideia, reforçar um sentido. Na substituição, o objetivo é evitar a repetição desnecessária, possibilitando um discurso mais fluido. A quem se refere os pronomes destacados em cada trecho?</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“Pra que tudo </a:t>
            </a:r>
            <a:r>
              <a:rPr lang="pt-BR" sz="2300" b="1" dirty="0">
                <a:latin typeface="Arial Narrow" panose="020B0606020202030204" pitchFamily="34" charset="0"/>
              </a:rPr>
              <a:t>isso</a:t>
            </a:r>
            <a:r>
              <a:rPr lang="pt-BR" sz="2300" dirty="0">
                <a:latin typeface="Arial Narrow" panose="020B0606020202030204" pitchFamily="34" charset="0"/>
              </a:rPr>
              <a:t>?”</a:t>
            </a:r>
          </a:p>
          <a:p>
            <a:pPr algn="just"/>
            <a:endParaRPr lang="pt-BR" sz="2300" dirty="0">
              <a:latin typeface="Arial Narrow" panose="020B0606020202030204" pitchFamily="34" charset="0"/>
            </a:endParaRPr>
          </a:p>
          <a:p>
            <a:pPr algn="just"/>
            <a:r>
              <a:rPr lang="pt-BR" sz="2300" dirty="0">
                <a:latin typeface="Arial Narrow" panose="020B0606020202030204" pitchFamily="34" charset="0"/>
              </a:rPr>
              <a:t>b) “Era só escondê-</a:t>
            </a:r>
            <a:r>
              <a:rPr lang="pt-BR" sz="2300" b="1" dirty="0">
                <a:latin typeface="Arial Narrow" panose="020B0606020202030204" pitchFamily="34" charset="0"/>
              </a:rPr>
              <a:t>los</a:t>
            </a:r>
            <a:r>
              <a:rPr lang="pt-BR" sz="2300" dirty="0">
                <a:latin typeface="Arial Narrow" panose="020B0606020202030204" pitchFamily="34" charset="0"/>
              </a:rPr>
              <a:t>”.</a:t>
            </a:r>
          </a:p>
          <a:p>
            <a:pPr algn="just"/>
            <a:endParaRPr lang="pt-BR" sz="2300" dirty="0">
              <a:latin typeface="Arial Narrow" panose="020B0606020202030204" pitchFamily="34" charset="0"/>
            </a:endParaRPr>
          </a:p>
          <a:p>
            <a:pPr algn="just"/>
            <a:r>
              <a:rPr lang="pt-BR" sz="2300" dirty="0">
                <a:latin typeface="Arial Narrow" panose="020B0606020202030204" pitchFamily="34" charset="0"/>
              </a:rPr>
              <a:t>c) “</a:t>
            </a:r>
            <a:r>
              <a:rPr lang="pt-BR" sz="2300" b="1" dirty="0">
                <a:latin typeface="Arial Narrow" panose="020B0606020202030204" pitchFamily="34" charset="0"/>
              </a:rPr>
              <a:t>Ele</a:t>
            </a:r>
            <a:r>
              <a:rPr lang="pt-BR" sz="2300" dirty="0">
                <a:latin typeface="Arial Narrow" panose="020B0606020202030204" pitchFamily="34" charset="0"/>
              </a:rPr>
              <a:t> aparece quando acaba a tempestade.”</a:t>
            </a:r>
          </a:p>
          <a:p>
            <a:pPr algn="just"/>
            <a:endParaRPr lang="pt-BR" sz="2300" dirty="0">
              <a:latin typeface="Arial Narrow" panose="020B0606020202030204" pitchFamily="34" charset="0"/>
            </a:endParaRPr>
          </a:p>
          <a:p>
            <a:pPr algn="just"/>
            <a:r>
              <a:rPr lang="pt-BR" sz="2300" dirty="0">
                <a:latin typeface="Arial Narrow" panose="020B0606020202030204" pitchFamily="34" charset="0"/>
              </a:rPr>
              <a:t>d) “</a:t>
            </a:r>
            <a:r>
              <a:rPr lang="pt-BR" sz="2300" b="1" dirty="0">
                <a:latin typeface="Arial Narrow" panose="020B0606020202030204" pitchFamily="34" charset="0"/>
              </a:rPr>
              <a:t>Ela</a:t>
            </a:r>
            <a:r>
              <a:rPr lang="pt-BR" sz="2300" dirty="0">
                <a:latin typeface="Arial Narrow" panose="020B0606020202030204" pitchFamily="34" charset="0"/>
              </a:rPr>
              <a:t> merece”.</a:t>
            </a:r>
          </a:p>
        </p:txBody>
      </p:sp>
    </p:spTree>
    <p:extLst>
      <p:ext uri="{BB962C8B-B14F-4D97-AF65-F5344CB8AC3E}">
        <p14:creationId xmlns:p14="http://schemas.microsoft.com/office/powerpoint/2010/main" val="4007219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934E4-8E93-D2FA-6637-3FB8514865FC}"/>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00246E62-5353-EFD8-4E65-D66D762E3588}"/>
              </a:ext>
            </a:extLst>
          </p:cNvPr>
          <p:cNvSpPr txBox="1"/>
          <p:nvPr/>
        </p:nvSpPr>
        <p:spPr>
          <a:xfrm>
            <a:off x="349624" y="1138387"/>
            <a:ext cx="11519647" cy="461665"/>
          </a:xfrm>
          <a:prstGeom prst="rect">
            <a:avLst/>
          </a:prstGeom>
          <a:noFill/>
        </p:spPr>
        <p:txBody>
          <a:bodyPr wrap="square">
            <a:spAutoFit/>
          </a:bodyPr>
          <a:lstStyle/>
          <a:p>
            <a:r>
              <a:rPr lang="pt-BR" sz="2400" b="1" dirty="0">
                <a:latin typeface="Arial Narrow" panose="020B0606020202030204" pitchFamily="34" charset="0"/>
              </a:rPr>
              <a:t>Ampliando os conhecimentos</a:t>
            </a:r>
          </a:p>
        </p:txBody>
      </p:sp>
      <p:graphicFrame>
        <p:nvGraphicFramePr>
          <p:cNvPr id="2" name="Tabela 1">
            <a:extLst>
              <a:ext uri="{FF2B5EF4-FFF2-40B4-BE49-F238E27FC236}">
                <a16:creationId xmlns:a16="http://schemas.microsoft.com/office/drawing/2014/main" id="{60E6FE59-8EEA-416B-E68B-7233CC0898FE}"/>
              </a:ext>
            </a:extLst>
          </p:cNvPr>
          <p:cNvGraphicFramePr>
            <a:graphicFrameLocks noGrp="1"/>
          </p:cNvGraphicFramePr>
          <p:nvPr>
            <p:extLst>
              <p:ext uri="{D42A27DB-BD31-4B8C-83A1-F6EECF244321}">
                <p14:modId xmlns:p14="http://schemas.microsoft.com/office/powerpoint/2010/main" val="3729515055"/>
              </p:ext>
            </p:extLst>
          </p:nvPr>
        </p:nvGraphicFramePr>
        <p:xfrm>
          <a:off x="349624" y="780582"/>
          <a:ext cx="11519647" cy="346697"/>
        </p:xfrm>
        <a:graphic>
          <a:graphicData uri="http://schemas.openxmlformats.org/drawingml/2006/table">
            <a:tbl>
              <a:tblPr firstRow="1" firstCol="1" bandRow="1"/>
              <a:tblGrid>
                <a:gridCol w="11519647">
                  <a:extLst>
                    <a:ext uri="{9D8B030D-6E8A-4147-A177-3AD203B41FA5}">
                      <a16:colId xmlns:a16="http://schemas.microsoft.com/office/drawing/2014/main" val="1169158245"/>
                    </a:ext>
                  </a:extLst>
                </a:gridCol>
              </a:tblGrid>
              <a:tr h="346697">
                <a:tc>
                  <a:txBody>
                    <a:bodyPr/>
                    <a:lstStyle/>
                    <a:p>
                      <a:pPr algn="ctr">
                        <a:lnSpc>
                          <a:spcPct val="115000"/>
                        </a:lnSpc>
                        <a:spcAft>
                          <a:spcPts val="800"/>
                        </a:spcAft>
                      </a:pPr>
                      <a:r>
                        <a:rPr lang="pt-BR" sz="2000" b="1" kern="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GRUPO DE ATIVIDADES 2</a:t>
                      </a:r>
                      <a:endParaRPr lang="pt-BR"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667424576"/>
                  </a:ext>
                </a:extLst>
              </a:tr>
            </a:tbl>
          </a:graphicData>
        </a:graphic>
      </p:graphicFrame>
      <p:sp>
        <p:nvSpPr>
          <p:cNvPr id="3" name="CaixaDeTexto 2">
            <a:extLst>
              <a:ext uri="{FF2B5EF4-FFF2-40B4-BE49-F238E27FC236}">
                <a16:creationId xmlns:a16="http://schemas.microsoft.com/office/drawing/2014/main" id="{365DA621-153A-EB4E-C34D-7C13154F654F}"/>
              </a:ext>
            </a:extLst>
          </p:cNvPr>
          <p:cNvSpPr txBox="1"/>
          <p:nvPr/>
        </p:nvSpPr>
        <p:spPr>
          <a:xfrm>
            <a:off x="349624" y="1683009"/>
            <a:ext cx="11590584" cy="1508105"/>
          </a:xfrm>
          <a:prstGeom prst="rect">
            <a:avLst/>
          </a:prstGeom>
          <a:noFill/>
        </p:spPr>
        <p:txBody>
          <a:bodyPr wrap="square" rtlCol="0">
            <a:spAutoFit/>
          </a:bodyPr>
          <a:lstStyle/>
          <a:p>
            <a:pPr algn="just"/>
            <a:r>
              <a:rPr lang="pt-BR" sz="2300" b="1" dirty="0">
                <a:latin typeface="Arial Narrow" panose="020B0606020202030204" pitchFamily="34" charset="0"/>
              </a:rPr>
              <a:t>        Estudante, há diversas situações em que o humor pode aparecer numa prova de vestibular. Há as tirinhas e charges, que aliam texto e imagem para criar efeito cômico; há anedotas ou pequenos contos; e há as crônicas, frequentemente acessadas como forma de gerar o riso. Vamos exercitar a forma de ver o humor????</a:t>
            </a:r>
          </a:p>
        </p:txBody>
      </p:sp>
      <p:sp>
        <p:nvSpPr>
          <p:cNvPr id="4" name="CaixaDeTexto 3">
            <a:extLst>
              <a:ext uri="{FF2B5EF4-FFF2-40B4-BE49-F238E27FC236}">
                <a16:creationId xmlns:a16="http://schemas.microsoft.com/office/drawing/2014/main" id="{2D622C4B-C9C4-7B78-1E14-872E9863C280}"/>
              </a:ext>
            </a:extLst>
          </p:cNvPr>
          <p:cNvSpPr txBox="1"/>
          <p:nvPr/>
        </p:nvSpPr>
        <p:spPr>
          <a:xfrm>
            <a:off x="349624" y="3300568"/>
            <a:ext cx="11519647" cy="446276"/>
          </a:xfrm>
          <a:prstGeom prst="rect">
            <a:avLst/>
          </a:prstGeom>
          <a:noFill/>
        </p:spPr>
        <p:txBody>
          <a:bodyPr wrap="square" rtlCol="0">
            <a:spAutoFit/>
          </a:bodyPr>
          <a:lstStyle/>
          <a:p>
            <a:r>
              <a:rPr lang="pt-BR" sz="2300" dirty="0">
                <a:latin typeface="Arial Narrow" panose="020B0606020202030204" pitchFamily="34" charset="0"/>
              </a:rPr>
              <a:t>Leia o texto</a:t>
            </a:r>
            <a:r>
              <a:rPr lang="pt-BR" dirty="0"/>
              <a:t>.</a:t>
            </a:r>
          </a:p>
        </p:txBody>
      </p:sp>
      <p:pic>
        <p:nvPicPr>
          <p:cNvPr id="6" name="Imagem 5">
            <a:extLst>
              <a:ext uri="{FF2B5EF4-FFF2-40B4-BE49-F238E27FC236}">
                <a16:creationId xmlns:a16="http://schemas.microsoft.com/office/drawing/2014/main" id="{C404A5C8-3469-A257-DF35-57D9BC3E05D3}"/>
              </a:ext>
            </a:extLst>
          </p:cNvPr>
          <p:cNvPicPr>
            <a:picLocks noChangeAspect="1"/>
          </p:cNvPicPr>
          <p:nvPr/>
        </p:nvPicPr>
        <p:blipFill rotWithShape="1">
          <a:blip r:embed="rId2">
            <a:extLst>
              <a:ext uri="{28A0092B-C50C-407E-A947-70E740481C1C}">
                <a14:useLocalDpi xmlns:a14="http://schemas.microsoft.com/office/drawing/2010/main" val="0"/>
              </a:ext>
            </a:extLst>
          </a:blip>
          <a:srcRect b="50142"/>
          <a:stretch/>
        </p:blipFill>
        <p:spPr bwMode="auto">
          <a:xfrm>
            <a:off x="1816473" y="3746844"/>
            <a:ext cx="5087522" cy="2420874"/>
          </a:xfrm>
          <a:prstGeom prst="rect">
            <a:avLst/>
          </a:prstGeom>
          <a:noFill/>
          <a:ln>
            <a:noFill/>
          </a:ln>
          <a:extLst>
            <a:ext uri="{53640926-AAD7-44D8-BBD7-CCE9431645EC}">
              <a14:shadowObscured xmlns:a14="http://schemas.microsoft.com/office/drawing/2010/main"/>
            </a:ext>
          </a:extLst>
        </p:spPr>
      </p:pic>
      <p:pic>
        <p:nvPicPr>
          <p:cNvPr id="7" name="Imagem 6">
            <a:extLst>
              <a:ext uri="{FF2B5EF4-FFF2-40B4-BE49-F238E27FC236}">
                <a16:creationId xmlns:a16="http://schemas.microsoft.com/office/drawing/2014/main" id="{D2581AF6-D2E7-55EE-F9CC-874B5BF477F4}"/>
              </a:ext>
            </a:extLst>
          </p:cNvPr>
          <p:cNvPicPr>
            <a:picLocks noChangeAspect="1"/>
          </p:cNvPicPr>
          <p:nvPr/>
        </p:nvPicPr>
        <p:blipFill rotWithShape="1">
          <a:blip r:embed="rId3">
            <a:extLst>
              <a:ext uri="{28A0092B-C50C-407E-A947-70E740481C1C}">
                <a14:useLocalDpi xmlns:a14="http://schemas.microsoft.com/office/drawing/2010/main" val="0"/>
              </a:ext>
            </a:extLst>
          </a:blip>
          <a:srcRect t="4016"/>
          <a:stretch/>
        </p:blipFill>
        <p:spPr bwMode="auto">
          <a:xfrm>
            <a:off x="6903995" y="3746844"/>
            <a:ext cx="2633362" cy="2420874"/>
          </a:xfrm>
          <a:prstGeom prst="rect">
            <a:avLst/>
          </a:prstGeom>
          <a:noFill/>
          <a:ln>
            <a:noFill/>
          </a:ln>
          <a:extLst>
            <a:ext uri="{53640926-AAD7-44D8-BBD7-CCE9431645EC}">
              <a14:shadowObscured xmlns:a14="http://schemas.microsoft.com/office/drawing/2010/main"/>
            </a:ext>
          </a:extLst>
        </p:spPr>
      </p:pic>
      <p:sp>
        <p:nvSpPr>
          <p:cNvPr id="9" name="CaixaDeTexto 8">
            <a:extLst>
              <a:ext uri="{FF2B5EF4-FFF2-40B4-BE49-F238E27FC236}">
                <a16:creationId xmlns:a16="http://schemas.microsoft.com/office/drawing/2014/main" id="{D057843B-3AB2-83AB-0CBE-30D4118DD503}"/>
              </a:ext>
            </a:extLst>
          </p:cNvPr>
          <p:cNvSpPr txBox="1"/>
          <p:nvPr/>
        </p:nvSpPr>
        <p:spPr>
          <a:xfrm>
            <a:off x="1816473" y="6176683"/>
            <a:ext cx="7720884" cy="261610"/>
          </a:xfrm>
          <a:prstGeom prst="rect">
            <a:avLst/>
          </a:prstGeom>
          <a:noFill/>
        </p:spPr>
        <p:txBody>
          <a:bodyPr wrap="square">
            <a:spAutoFit/>
          </a:bodyPr>
          <a:lstStyle/>
          <a:p>
            <a:pPr algn="ctr"/>
            <a:r>
              <a:rPr lang="pt-BR" sz="1100" kern="100" dirty="0">
                <a:effectLst/>
                <a:latin typeface="Arial Narrow" panose="020B0606020202030204" pitchFamily="34" charset="0"/>
                <a:ea typeface="Calibri" panose="020F0502020204030204" pitchFamily="34" charset="0"/>
                <a:cs typeface="Arial" panose="020B0604020202020204" pitchFamily="34" charset="0"/>
              </a:rPr>
              <a:t>Disponível em: https://i.pinimg.com/736x/de/37/</a:t>
            </a:r>
            <a:r>
              <a:rPr lang="pt-BR" sz="1100" kern="100" dirty="0" err="1">
                <a:effectLst/>
                <a:latin typeface="Arial Narrow" panose="020B0606020202030204" pitchFamily="34" charset="0"/>
                <a:ea typeface="Calibri" panose="020F0502020204030204" pitchFamily="34" charset="0"/>
                <a:cs typeface="Arial" panose="020B0604020202020204" pitchFamily="34" charset="0"/>
              </a:rPr>
              <a:t>fe</a:t>
            </a:r>
            <a:r>
              <a:rPr lang="pt-BR" sz="1100" kern="100" dirty="0">
                <a:effectLst/>
                <a:latin typeface="Arial Narrow" panose="020B0606020202030204" pitchFamily="34" charset="0"/>
                <a:ea typeface="Calibri" panose="020F0502020204030204" pitchFamily="34" charset="0"/>
                <a:cs typeface="Arial" panose="020B0604020202020204" pitchFamily="34" charset="0"/>
              </a:rPr>
              <a:t>/de37fedc7243eda81d1613db9540bb1c.jpg. Acesso em: 12 de nov. 2024. </a:t>
            </a:r>
            <a:endParaRPr lang="pt-BR"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5691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49E680B-4D6E-BDE5-D0B7-B3CE585862A2}"/>
              </a:ext>
            </a:extLst>
          </p:cNvPr>
          <p:cNvSpPr txBox="1"/>
          <p:nvPr/>
        </p:nvSpPr>
        <p:spPr>
          <a:xfrm>
            <a:off x="384313" y="940904"/>
            <a:ext cx="11449877" cy="4493538"/>
          </a:xfrm>
          <a:prstGeom prst="rect">
            <a:avLst/>
          </a:prstGeom>
          <a:noFill/>
        </p:spPr>
        <p:txBody>
          <a:bodyPr wrap="square" rtlCol="0">
            <a:spAutoFit/>
          </a:bodyPr>
          <a:lstStyle/>
          <a:p>
            <a:pPr algn="just"/>
            <a:r>
              <a:rPr lang="pt-BR" sz="2300" b="1" dirty="0">
                <a:latin typeface="Arial Narrow" panose="020B0606020202030204" pitchFamily="34" charset="0"/>
              </a:rPr>
              <a:t>6</a:t>
            </a:r>
            <a:r>
              <a:rPr lang="pt-BR" sz="2300" dirty="0">
                <a:latin typeface="Arial Narrow" panose="020B0606020202030204" pitchFamily="34" charset="0"/>
              </a:rPr>
              <a:t>. As figuras de linguagem são utilizadas para gerar efeitos nos discursos e dar mais expressividade às ideias no texto. Identifique a figura de linguagem predominante na tirinha e explique como ela contribui para o humor presente no diálogo entre as personagens.</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7</a:t>
            </a:r>
            <a:r>
              <a:rPr lang="pt-BR" sz="2300" dirty="0">
                <a:latin typeface="Arial Narrow" panose="020B0606020202030204" pitchFamily="34" charset="0"/>
              </a:rPr>
              <a:t>. A palavra ora pode ser uma conjunção que indica alternância, uma interjeição de irritação, impaciência e ironia ou um advérbio que indica o momento atual. No trecho “</a:t>
            </a:r>
            <a:r>
              <a:rPr lang="pt-BR" sz="2300" b="1" dirty="0">
                <a:latin typeface="Arial Narrow" panose="020B0606020202030204" pitchFamily="34" charset="0"/>
              </a:rPr>
              <a:t>Ora, ora</a:t>
            </a:r>
            <a:r>
              <a:rPr lang="pt-BR" sz="2300" dirty="0">
                <a:latin typeface="Arial Narrow" panose="020B0606020202030204" pitchFamily="34" charset="0"/>
              </a:rPr>
              <a:t>! O que é isto?” a expressão “</a:t>
            </a:r>
            <a:r>
              <a:rPr lang="pt-BR" sz="2300" b="1" dirty="0">
                <a:latin typeface="Arial Narrow" panose="020B0606020202030204" pitchFamily="34" charset="0"/>
              </a:rPr>
              <a:t>ora, ora</a:t>
            </a:r>
            <a:r>
              <a:rPr lang="pt-BR" sz="2300" dirty="0">
                <a:latin typeface="Arial Narrow" panose="020B0606020202030204" pitchFamily="34" charset="0"/>
              </a:rPr>
              <a:t>” é interjeição designativa de</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dúvida.</a:t>
            </a:r>
          </a:p>
          <a:p>
            <a:pPr algn="just"/>
            <a:r>
              <a:rPr lang="pt-BR" sz="2300" dirty="0">
                <a:latin typeface="Arial Narrow" panose="020B0606020202030204" pitchFamily="34" charset="0"/>
              </a:rPr>
              <a:t>(B) desprezo.</a:t>
            </a:r>
          </a:p>
          <a:p>
            <a:pPr algn="just"/>
            <a:r>
              <a:rPr lang="pt-BR" sz="2300" dirty="0">
                <a:latin typeface="Arial Narrow" panose="020B0606020202030204" pitchFamily="34" charset="0"/>
              </a:rPr>
              <a:t>(C) alternância.</a:t>
            </a:r>
          </a:p>
          <a:p>
            <a:pPr algn="just"/>
            <a:r>
              <a:rPr lang="pt-BR" sz="2300" dirty="0">
                <a:latin typeface="Arial Narrow" panose="020B0606020202030204" pitchFamily="34" charset="0"/>
              </a:rPr>
              <a:t>(D) nervosismo.</a:t>
            </a:r>
          </a:p>
          <a:p>
            <a:pPr algn="just"/>
            <a:r>
              <a:rPr lang="pt-BR" sz="2300" dirty="0">
                <a:latin typeface="Arial Narrow" panose="020B0606020202030204" pitchFamily="34" charset="0"/>
              </a:rPr>
              <a:t>(E) incredulidade.</a:t>
            </a:r>
          </a:p>
        </p:txBody>
      </p:sp>
    </p:spTree>
    <p:extLst>
      <p:ext uri="{BB962C8B-B14F-4D97-AF65-F5344CB8AC3E}">
        <p14:creationId xmlns:p14="http://schemas.microsoft.com/office/powerpoint/2010/main" val="226833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28DE01B-DD9D-8D0A-785F-6C2F62B63D3B}"/>
              </a:ext>
            </a:extLst>
          </p:cNvPr>
          <p:cNvSpPr txBox="1"/>
          <p:nvPr/>
        </p:nvSpPr>
        <p:spPr>
          <a:xfrm>
            <a:off x="337930" y="877372"/>
            <a:ext cx="11516139" cy="2369880"/>
          </a:xfrm>
          <a:prstGeom prst="rect">
            <a:avLst/>
          </a:prstGeom>
          <a:solidFill>
            <a:schemeClr val="accent2">
              <a:lumMod val="20000"/>
              <a:lumOff val="80000"/>
            </a:schemeClr>
          </a:solidFill>
          <a:ln w="28575">
            <a:solidFill>
              <a:schemeClr val="accent2">
                <a:lumMod val="75000"/>
              </a:schemeClr>
            </a:solidFill>
          </a:ln>
        </p:spPr>
        <p:txBody>
          <a:bodyPr wrap="square" rtlCol="0">
            <a:spAutoFit/>
          </a:bodyPr>
          <a:lstStyle/>
          <a:p>
            <a:pPr algn="ctr"/>
            <a:r>
              <a:rPr lang="pt-BR" sz="2300" b="1" dirty="0">
                <a:latin typeface="Arial Narrow" panose="020B0606020202030204" pitchFamily="34" charset="0"/>
              </a:rPr>
              <a:t>Diferenças entre reportagem e notícia </a:t>
            </a:r>
          </a:p>
          <a:p>
            <a:pPr algn="just"/>
            <a:r>
              <a:rPr lang="pt-BR" sz="2300" dirty="0">
                <a:latin typeface="Arial Narrow" panose="020B0606020202030204" pitchFamily="34" charset="0"/>
              </a:rPr>
              <a:t>        A reportagem é conhecida por tratar de determinado acontecimento de forma mais detalhada, sendo, portanto, mais longa do que a notícia. Além disso, a reportagem está localizada entre o jornalismo informativo e o jornalismo formativo, pois apresenta as informações e procura, de alguma forma, discuti-las ou mesmo trazer opiniões (de terceiros ou do próprio repórter). Por outro lado, a notícia tem como fundamento a informação de maneira sucinta e sem emitir juízo de valor em sua composição.</a:t>
            </a:r>
          </a:p>
          <a:p>
            <a:pPr algn="r"/>
            <a:r>
              <a:rPr lang="pt-BR" sz="1100" dirty="0">
                <a:latin typeface="Arial Narrow" panose="020B0606020202030204" pitchFamily="34" charset="0"/>
              </a:rPr>
              <a:t>Disponível em: https://www.portugues.com.br/</a:t>
            </a:r>
            <a:r>
              <a:rPr lang="pt-BR" sz="1100" dirty="0" err="1">
                <a:latin typeface="Arial Narrow" panose="020B0606020202030204" pitchFamily="34" charset="0"/>
              </a:rPr>
              <a:t>redacao</a:t>
            </a:r>
            <a:r>
              <a:rPr lang="pt-BR" sz="1100" dirty="0">
                <a:latin typeface="Arial Narrow" panose="020B0606020202030204" pitchFamily="34" charset="0"/>
              </a:rPr>
              <a:t>/anoticiaumgenerotextualcunhojornalistico.html. Acesso em: 19 de 2024.</a:t>
            </a:r>
          </a:p>
        </p:txBody>
      </p:sp>
    </p:spTree>
    <p:extLst>
      <p:ext uri="{BB962C8B-B14F-4D97-AF65-F5344CB8AC3E}">
        <p14:creationId xmlns:p14="http://schemas.microsoft.com/office/powerpoint/2010/main" val="2863842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AEF9EF3-3B8E-8262-43AA-BCFFF7C34521}"/>
              </a:ext>
            </a:extLst>
          </p:cNvPr>
          <p:cNvSpPr txBox="1"/>
          <p:nvPr/>
        </p:nvSpPr>
        <p:spPr>
          <a:xfrm>
            <a:off x="364823" y="1654757"/>
            <a:ext cx="11488855" cy="800219"/>
          </a:xfrm>
          <a:prstGeom prst="rect">
            <a:avLst/>
          </a:prstGeom>
          <a:noFill/>
        </p:spPr>
        <p:txBody>
          <a:bodyPr wrap="square" rtlCol="0">
            <a:spAutoFit/>
          </a:bodyPr>
          <a:lstStyle/>
          <a:p>
            <a:r>
              <a:rPr lang="pt-BR" sz="2300" dirty="0">
                <a:latin typeface="Arial Narrow" panose="020B0606020202030204" pitchFamily="34" charset="0"/>
              </a:rPr>
              <a:t>Leia os textos.</a:t>
            </a:r>
          </a:p>
          <a:p>
            <a:r>
              <a:rPr lang="pt-BR" sz="2300" b="1" dirty="0">
                <a:latin typeface="Arial Narrow" panose="020B0606020202030204" pitchFamily="34" charset="0"/>
              </a:rPr>
              <a:t>Texto I</a:t>
            </a:r>
          </a:p>
        </p:txBody>
      </p:sp>
      <p:sp>
        <p:nvSpPr>
          <p:cNvPr id="13" name="CaixaDeTexto 12">
            <a:extLst>
              <a:ext uri="{FF2B5EF4-FFF2-40B4-BE49-F238E27FC236}">
                <a16:creationId xmlns:a16="http://schemas.microsoft.com/office/drawing/2014/main" id="{21FAFBF2-2963-DE9F-3567-1C0DE90FF935}"/>
              </a:ext>
            </a:extLst>
          </p:cNvPr>
          <p:cNvSpPr txBox="1"/>
          <p:nvPr/>
        </p:nvSpPr>
        <p:spPr>
          <a:xfrm>
            <a:off x="3657098" y="5459427"/>
            <a:ext cx="5353878" cy="338554"/>
          </a:xfrm>
          <a:prstGeom prst="rect">
            <a:avLst/>
          </a:prstGeom>
          <a:noFill/>
        </p:spPr>
        <p:txBody>
          <a:bodyPr wrap="square" rtlCol="0">
            <a:spAutoFit/>
          </a:bodyPr>
          <a:lstStyle/>
          <a:p>
            <a:pPr algn="r"/>
            <a:r>
              <a:rPr lang="pt-BR" sz="1600" dirty="0">
                <a:latin typeface="Arial Narrow" panose="020B0606020202030204" pitchFamily="34" charset="0"/>
              </a:rPr>
              <a:t>QUINO. O mundo da Mafalda. São Paulo: Martins Fontes, 1999. p. 3.</a:t>
            </a:r>
          </a:p>
        </p:txBody>
      </p:sp>
      <p:sp>
        <p:nvSpPr>
          <p:cNvPr id="3" name="CaixaDeTexto 2">
            <a:extLst>
              <a:ext uri="{FF2B5EF4-FFF2-40B4-BE49-F238E27FC236}">
                <a16:creationId xmlns:a16="http://schemas.microsoft.com/office/drawing/2014/main" id="{6D44DC6A-88F4-F306-BD8C-BCFFB9DEFCD2}"/>
              </a:ext>
            </a:extLst>
          </p:cNvPr>
          <p:cNvSpPr txBox="1"/>
          <p:nvPr/>
        </p:nvSpPr>
        <p:spPr>
          <a:xfrm>
            <a:off x="364823" y="790043"/>
            <a:ext cx="11488855" cy="800219"/>
          </a:xfrm>
          <a:prstGeom prst="rect">
            <a:avLst/>
          </a:prstGeom>
          <a:noFill/>
        </p:spPr>
        <p:txBody>
          <a:bodyPr wrap="square" rtlCol="0">
            <a:spAutoFit/>
          </a:bodyPr>
          <a:lstStyle/>
          <a:p>
            <a:pPr algn="just"/>
            <a:r>
              <a:rPr lang="pt-BR" sz="2300" b="1" dirty="0">
                <a:latin typeface="Arial Narrow" panose="020B0606020202030204" pitchFamily="34" charset="0"/>
              </a:rPr>
              <a:t>Estudante, há sempre várias maneiras de falar de um mesmo assunto... Vamos descobrir sobre isso?</a:t>
            </a:r>
          </a:p>
        </p:txBody>
      </p:sp>
      <p:pic>
        <p:nvPicPr>
          <p:cNvPr id="5" name="Imagem 4">
            <a:extLst>
              <a:ext uri="{FF2B5EF4-FFF2-40B4-BE49-F238E27FC236}">
                <a16:creationId xmlns:a16="http://schemas.microsoft.com/office/drawing/2014/main" id="{38064E7A-06ED-C57C-E85A-84C6B8FBC7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33" y="2686927"/>
            <a:ext cx="9106134" cy="2709826"/>
          </a:xfrm>
          <a:prstGeom prst="rect">
            <a:avLst/>
          </a:prstGeom>
          <a:noFill/>
        </p:spPr>
      </p:pic>
    </p:spTree>
    <p:extLst>
      <p:ext uri="{BB962C8B-B14F-4D97-AF65-F5344CB8AC3E}">
        <p14:creationId xmlns:p14="http://schemas.microsoft.com/office/powerpoint/2010/main" val="834459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0C477D4E-4DFD-47D9-2C7E-F6954F95CF83}"/>
              </a:ext>
            </a:extLst>
          </p:cNvPr>
          <p:cNvSpPr txBox="1"/>
          <p:nvPr/>
        </p:nvSpPr>
        <p:spPr>
          <a:xfrm>
            <a:off x="331889" y="1201650"/>
            <a:ext cx="11528221" cy="446276"/>
          </a:xfrm>
          <a:prstGeom prst="rect">
            <a:avLst/>
          </a:prstGeom>
          <a:noFill/>
        </p:spPr>
        <p:txBody>
          <a:bodyPr wrap="square">
            <a:spAutoFit/>
          </a:bodyPr>
          <a:lstStyle/>
          <a:p>
            <a:pPr algn="ctr"/>
            <a:r>
              <a:rPr lang="pt-BR" sz="2300" b="1" dirty="0">
                <a:latin typeface="Arial Narrow" panose="020B0606020202030204" pitchFamily="34" charset="0"/>
              </a:rPr>
              <a:t>Sonho impossível</a:t>
            </a:r>
            <a:endParaRPr lang="pt-BR" sz="2300" dirty="0">
              <a:latin typeface="Arial Narrow" panose="020B0606020202030204" pitchFamily="34" charset="0"/>
            </a:endParaRPr>
          </a:p>
        </p:txBody>
      </p:sp>
      <p:sp>
        <p:nvSpPr>
          <p:cNvPr id="6" name="CaixaDeTexto 5">
            <a:extLst>
              <a:ext uri="{FF2B5EF4-FFF2-40B4-BE49-F238E27FC236}">
                <a16:creationId xmlns:a16="http://schemas.microsoft.com/office/drawing/2014/main" id="{1A79F2C8-419C-C07E-0A55-9F94C064D29E}"/>
              </a:ext>
            </a:extLst>
          </p:cNvPr>
          <p:cNvSpPr txBox="1"/>
          <p:nvPr/>
        </p:nvSpPr>
        <p:spPr>
          <a:xfrm>
            <a:off x="332084" y="755374"/>
            <a:ext cx="11528221" cy="446276"/>
          </a:xfrm>
          <a:prstGeom prst="rect">
            <a:avLst/>
          </a:prstGeom>
          <a:noFill/>
        </p:spPr>
        <p:txBody>
          <a:bodyPr wrap="square" rtlCol="0">
            <a:spAutoFit/>
          </a:bodyPr>
          <a:lstStyle/>
          <a:p>
            <a:r>
              <a:rPr lang="pt-BR" sz="2300" b="1" dirty="0">
                <a:latin typeface="Arial Narrow" panose="020B0606020202030204" pitchFamily="34" charset="0"/>
              </a:rPr>
              <a:t>Texto II</a:t>
            </a:r>
          </a:p>
        </p:txBody>
      </p:sp>
      <p:graphicFrame>
        <p:nvGraphicFramePr>
          <p:cNvPr id="2" name="Tabela 1">
            <a:extLst>
              <a:ext uri="{FF2B5EF4-FFF2-40B4-BE49-F238E27FC236}">
                <a16:creationId xmlns:a16="http://schemas.microsoft.com/office/drawing/2014/main" id="{F74F0C91-792D-D2AB-CD41-11D97BFBBB0B}"/>
              </a:ext>
            </a:extLst>
          </p:cNvPr>
          <p:cNvGraphicFramePr>
            <a:graphicFrameLocks noGrp="1"/>
          </p:cNvGraphicFramePr>
          <p:nvPr>
            <p:extLst>
              <p:ext uri="{D42A27DB-BD31-4B8C-83A1-F6EECF244321}">
                <p14:modId xmlns:p14="http://schemas.microsoft.com/office/powerpoint/2010/main" val="3711680262"/>
              </p:ext>
            </p:extLst>
          </p:nvPr>
        </p:nvGraphicFramePr>
        <p:xfrm>
          <a:off x="331888" y="1637381"/>
          <a:ext cx="11528222" cy="4648200"/>
        </p:xfrm>
        <a:graphic>
          <a:graphicData uri="http://schemas.openxmlformats.org/drawingml/2006/table">
            <a:tbl>
              <a:tblPr firstRow="1" bandRow="1">
                <a:tableStyleId>{5C22544A-7EE6-4342-B048-85BDC9FD1C3A}</a:tableStyleId>
              </a:tblPr>
              <a:tblGrid>
                <a:gridCol w="5764111">
                  <a:extLst>
                    <a:ext uri="{9D8B030D-6E8A-4147-A177-3AD203B41FA5}">
                      <a16:colId xmlns:a16="http://schemas.microsoft.com/office/drawing/2014/main" val="1112863068"/>
                    </a:ext>
                  </a:extLst>
                </a:gridCol>
                <a:gridCol w="5764111">
                  <a:extLst>
                    <a:ext uri="{9D8B030D-6E8A-4147-A177-3AD203B41FA5}">
                      <a16:colId xmlns:a16="http://schemas.microsoft.com/office/drawing/2014/main" val="3890853348"/>
                    </a:ext>
                  </a:extLst>
                </a:gridCol>
              </a:tblGrid>
              <a:tr h="370840">
                <a:tc>
                  <a:txBody>
                    <a:bodyPr/>
                    <a:lstStyle/>
                    <a:p>
                      <a:r>
                        <a:rPr lang="pt-BR" sz="2300" b="0" dirty="0">
                          <a:solidFill>
                            <a:schemeClr val="tx1"/>
                          </a:solidFill>
                          <a:latin typeface="Arial Narrow" panose="020B0606020202030204" pitchFamily="34" charset="0"/>
                        </a:rPr>
                        <a:t>Sonhar</a:t>
                      </a:r>
                    </a:p>
                    <a:p>
                      <a:r>
                        <a:rPr lang="pt-BR" sz="2300" b="0" dirty="0">
                          <a:solidFill>
                            <a:schemeClr val="tx1"/>
                          </a:solidFill>
                          <a:latin typeface="Arial Narrow" panose="020B0606020202030204" pitchFamily="34" charset="0"/>
                        </a:rPr>
                        <a:t>Mais um sonho impossível</a:t>
                      </a:r>
                    </a:p>
                    <a:p>
                      <a:r>
                        <a:rPr lang="pt-BR" sz="2300" b="0" dirty="0">
                          <a:solidFill>
                            <a:schemeClr val="tx1"/>
                          </a:solidFill>
                          <a:latin typeface="Arial Narrow" panose="020B0606020202030204" pitchFamily="34" charset="0"/>
                        </a:rPr>
                        <a:t>Lutar</a:t>
                      </a:r>
                    </a:p>
                    <a:p>
                      <a:r>
                        <a:rPr lang="pt-BR" sz="2300" b="0" dirty="0">
                          <a:solidFill>
                            <a:schemeClr val="tx1"/>
                          </a:solidFill>
                          <a:latin typeface="Arial Narrow" panose="020B0606020202030204" pitchFamily="34" charset="0"/>
                        </a:rPr>
                        <a:t>Quando é fácil ceder</a:t>
                      </a:r>
                    </a:p>
                    <a:p>
                      <a:r>
                        <a:rPr lang="pt-BR" sz="2300" b="0" dirty="0">
                          <a:solidFill>
                            <a:schemeClr val="tx1"/>
                          </a:solidFill>
                          <a:latin typeface="Arial Narrow" panose="020B0606020202030204" pitchFamily="34" charset="0"/>
                        </a:rPr>
                        <a:t>Vencer o inimigo invencível</a:t>
                      </a:r>
                    </a:p>
                    <a:p>
                      <a:r>
                        <a:rPr lang="pt-BR" sz="2300" b="0" dirty="0">
                          <a:solidFill>
                            <a:schemeClr val="tx1"/>
                          </a:solidFill>
                          <a:latin typeface="Arial Narrow" panose="020B0606020202030204" pitchFamily="34" charset="0"/>
                        </a:rPr>
                        <a:t>Negar quando a regra é vender</a:t>
                      </a:r>
                    </a:p>
                    <a:p>
                      <a:r>
                        <a:rPr lang="pt-BR" sz="2300" b="0" dirty="0">
                          <a:solidFill>
                            <a:schemeClr val="tx1"/>
                          </a:solidFill>
                          <a:latin typeface="Arial Narrow" panose="020B0606020202030204" pitchFamily="34" charset="0"/>
                        </a:rPr>
                        <a:t>Sofrer a tortura implacável</a:t>
                      </a:r>
                    </a:p>
                    <a:p>
                      <a:r>
                        <a:rPr lang="pt-BR" sz="2300" b="0" dirty="0">
                          <a:solidFill>
                            <a:schemeClr val="tx1"/>
                          </a:solidFill>
                          <a:latin typeface="Arial Narrow" panose="020B0606020202030204" pitchFamily="34" charset="0"/>
                        </a:rPr>
                        <a:t>Romper a incabível prisão</a:t>
                      </a:r>
                    </a:p>
                    <a:p>
                      <a:r>
                        <a:rPr lang="pt-BR" sz="2300" b="0" dirty="0">
                          <a:solidFill>
                            <a:schemeClr val="tx1"/>
                          </a:solidFill>
                          <a:latin typeface="Arial Narrow" panose="020B0606020202030204" pitchFamily="34" charset="0"/>
                        </a:rPr>
                        <a:t>Voar num limite improvável</a:t>
                      </a:r>
                    </a:p>
                    <a:p>
                      <a:r>
                        <a:rPr lang="pt-BR" sz="2300" b="0" dirty="0">
                          <a:solidFill>
                            <a:schemeClr val="tx1"/>
                          </a:solidFill>
                          <a:latin typeface="Arial Narrow" panose="020B0606020202030204" pitchFamily="34" charset="0"/>
                        </a:rPr>
                        <a:t>Tocar o inacessível chão</a:t>
                      </a:r>
                    </a:p>
                    <a:p>
                      <a:r>
                        <a:rPr lang="pt-BR" sz="2300" b="0" dirty="0">
                          <a:solidFill>
                            <a:schemeClr val="tx1"/>
                          </a:solidFill>
                          <a:latin typeface="Arial Narrow" panose="020B0606020202030204" pitchFamily="34" charset="0"/>
                        </a:rPr>
                        <a:t>É minha lei, é minha questão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2300" b="0" dirty="0">
                          <a:solidFill>
                            <a:schemeClr val="tx1"/>
                          </a:solidFill>
                          <a:latin typeface="Arial Narrow" panose="020B0606020202030204" pitchFamily="34" charset="0"/>
                        </a:rPr>
                        <a:t>Virar esse mundo</a:t>
                      </a:r>
                    </a:p>
                    <a:p>
                      <a:endParaRPr lang="pt-BR" sz="2300" b="0" dirty="0">
                        <a:solidFill>
                          <a:schemeClr val="tx1"/>
                        </a:solidFill>
                        <a:latin typeface="Arial Narrow" panose="020B0606020202030204" pitchFamily="34" charset="0"/>
                      </a:endParaRPr>
                    </a:p>
                  </a:txBody>
                  <a:tcPr>
                    <a:noFill/>
                  </a:tcPr>
                </a:tc>
                <a:tc>
                  <a:txBody>
                    <a:bodyPr/>
                    <a:lstStyle/>
                    <a:p>
                      <a:r>
                        <a:rPr lang="pt-BR" sz="2300" b="0" dirty="0">
                          <a:solidFill>
                            <a:schemeClr val="tx1"/>
                          </a:solidFill>
                          <a:latin typeface="Arial Narrow" panose="020B0606020202030204" pitchFamily="34" charset="0"/>
                        </a:rPr>
                        <a:t>Cravar esse chão</a:t>
                      </a:r>
                    </a:p>
                    <a:p>
                      <a:r>
                        <a:rPr lang="pt-BR" sz="2300" b="0" dirty="0">
                          <a:solidFill>
                            <a:schemeClr val="tx1"/>
                          </a:solidFill>
                          <a:latin typeface="Arial Narrow" panose="020B0606020202030204" pitchFamily="34" charset="0"/>
                        </a:rPr>
                        <a:t>Não me importa </a:t>
                      </a:r>
                      <a:r>
                        <a:rPr lang="pt-BR" sz="2300" b="0" dirty="0" err="1">
                          <a:solidFill>
                            <a:schemeClr val="tx1"/>
                          </a:solidFill>
                          <a:latin typeface="Arial Narrow" panose="020B0606020202030204" pitchFamily="34" charset="0"/>
                        </a:rPr>
                        <a:t>saberSe</a:t>
                      </a:r>
                      <a:r>
                        <a:rPr lang="pt-BR" sz="2300" b="0" dirty="0">
                          <a:solidFill>
                            <a:schemeClr val="tx1"/>
                          </a:solidFill>
                          <a:latin typeface="Arial Narrow" panose="020B0606020202030204" pitchFamily="34" charset="0"/>
                        </a:rPr>
                        <a:t> é terrível demais</a:t>
                      </a:r>
                    </a:p>
                    <a:p>
                      <a:r>
                        <a:rPr lang="pt-BR" sz="2300" b="0" dirty="0">
                          <a:solidFill>
                            <a:schemeClr val="tx1"/>
                          </a:solidFill>
                          <a:latin typeface="Arial Narrow" panose="020B0606020202030204" pitchFamily="34" charset="0"/>
                        </a:rPr>
                        <a:t>Quantas guerras terei que vencer</a:t>
                      </a:r>
                    </a:p>
                    <a:p>
                      <a:r>
                        <a:rPr lang="pt-BR" sz="2300" b="0" dirty="0">
                          <a:solidFill>
                            <a:schemeClr val="tx1"/>
                          </a:solidFill>
                          <a:latin typeface="Arial Narrow" panose="020B0606020202030204" pitchFamily="34" charset="0"/>
                        </a:rPr>
                        <a:t>Por um pouco de paz</a:t>
                      </a:r>
                    </a:p>
                    <a:p>
                      <a:r>
                        <a:rPr lang="pt-BR" sz="2300" b="0" dirty="0">
                          <a:solidFill>
                            <a:schemeClr val="tx1"/>
                          </a:solidFill>
                          <a:latin typeface="Arial Narrow" panose="020B0606020202030204" pitchFamily="34" charset="0"/>
                        </a:rPr>
                        <a:t>E amanhã se esse chão que eu beijei</a:t>
                      </a:r>
                    </a:p>
                    <a:p>
                      <a:r>
                        <a:rPr lang="pt-BR" sz="2300" b="0" dirty="0">
                          <a:solidFill>
                            <a:schemeClr val="tx1"/>
                          </a:solidFill>
                          <a:latin typeface="Arial Narrow" panose="020B0606020202030204" pitchFamily="34" charset="0"/>
                        </a:rPr>
                        <a:t>For meu leito e perdão</a:t>
                      </a:r>
                    </a:p>
                    <a:p>
                      <a:r>
                        <a:rPr lang="pt-BR" sz="2300" b="0" dirty="0">
                          <a:solidFill>
                            <a:schemeClr val="tx1"/>
                          </a:solidFill>
                          <a:latin typeface="Arial Narrow" panose="020B0606020202030204" pitchFamily="34" charset="0"/>
                        </a:rPr>
                        <a:t>Vou saber que valeu delirar</a:t>
                      </a:r>
                    </a:p>
                    <a:p>
                      <a:r>
                        <a:rPr lang="pt-BR" sz="2300" b="0" dirty="0">
                          <a:solidFill>
                            <a:schemeClr val="tx1"/>
                          </a:solidFill>
                          <a:latin typeface="Arial Narrow" panose="020B0606020202030204" pitchFamily="34" charset="0"/>
                        </a:rPr>
                        <a:t>E morrer de paixão</a:t>
                      </a:r>
                    </a:p>
                    <a:p>
                      <a:r>
                        <a:rPr lang="pt-BR" sz="2300" b="0" dirty="0">
                          <a:solidFill>
                            <a:schemeClr val="tx1"/>
                          </a:solidFill>
                          <a:latin typeface="Arial Narrow" panose="020B0606020202030204" pitchFamily="34" charset="0"/>
                        </a:rPr>
                        <a:t>E assim, seja lá como for</a:t>
                      </a:r>
                    </a:p>
                    <a:p>
                      <a:r>
                        <a:rPr lang="pt-BR" sz="2300" b="0" dirty="0">
                          <a:solidFill>
                            <a:schemeClr val="tx1"/>
                          </a:solidFill>
                          <a:latin typeface="Arial Narrow" panose="020B0606020202030204" pitchFamily="34" charset="0"/>
                        </a:rPr>
                        <a:t>Vai ter fim a infinita aflição</a:t>
                      </a:r>
                    </a:p>
                    <a:p>
                      <a:r>
                        <a:rPr lang="pt-BR" sz="2300" b="0" dirty="0">
                          <a:solidFill>
                            <a:schemeClr val="tx1"/>
                          </a:solidFill>
                          <a:latin typeface="Arial Narrow" panose="020B0606020202030204" pitchFamily="34" charset="0"/>
                        </a:rPr>
                        <a:t>E o mundo vai ver uma flor</a:t>
                      </a:r>
                    </a:p>
                    <a:p>
                      <a:r>
                        <a:rPr lang="pt-BR" sz="2300" b="0" dirty="0">
                          <a:solidFill>
                            <a:schemeClr val="tx1"/>
                          </a:solidFill>
                          <a:latin typeface="Arial Narrow" panose="020B0606020202030204" pitchFamily="34" charset="0"/>
                        </a:rPr>
                        <a:t>Brotar do impossível chão.</a:t>
                      </a:r>
                    </a:p>
                    <a:p>
                      <a:pPr algn="r"/>
                      <a:r>
                        <a:rPr lang="pt-BR" sz="1000" b="0" dirty="0">
                          <a:solidFill>
                            <a:schemeClr val="tx1"/>
                          </a:solidFill>
                          <a:latin typeface="Arial Narrow" panose="020B0606020202030204" pitchFamily="34" charset="0"/>
                        </a:rPr>
                        <a:t>Disponível em: https://www.vagalume.com.br/maria-</a:t>
                      </a:r>
                      <a:r>
                        <a:rPr lang="pt-BR" sz="1000" b="0" dirty="0" err="1">
                          <a:solidFill>
                            <a:schemeClr val="tx1"/>
                          </a:solidFill>
                          <a:latin typeface="Arial Narrow" panose="020B0606020202030204" pitchFamily="34" charset="0"/>
                        </a:rPr>
                        <a:t>bethania</a:t>
                      </a:r>
                      <a:r>
                        <a:rPr lang="pt-BR" sz="1000" b="0" dirty="0">
                          <a:solidFill>
                            <a:schemeClr val="tx1"/>
                          </a:solidFill>
                          <a:latin typeface="Arial Narrow" panose="020B0606020202030204" pitchFamily="34" charset="0"/>
                        </a:rPr>
                        <a:t>/sonho-impossivel.html. Acesso em: 21 de nov. 2024.</a:t>
                      </a:r>
                      <a:endParaRPr lang="pt-BR" sz="2300" b="0" dirty="0">
                        <a:solidFill>
                          <a:schemeClr val="tx1"/>
                        </a:solidFill>
                        <a:latin typeface="Arial Narrow" panose="020B0606020202030204" pitchFamily="34" charset="0"/>
                      </a:endParaRPr>
                    </a:p>
                  </a:txBody>
                  <a:tcPr>
                    <a:noFill/>
                  </a:tcPr>
                </a:tc>
                <a:extLst>
                  <a:ext uri="{0D108BD9-81ED-4DB2-BD59-A6C34878D82A}">
                    <a16:rowId xmlns:a16="http://schemas.microsoft.com/office/drawing/2014/main" val="1361531536"/>
                  </a:ext>
                </a:extLst>
              </a:tr>
            </a:tbl>
          </a:graphicData>
        </a:graphic>
      </p:graphicFrame>
    </p:spTree>
    <p:extLst>
      <p:ext uri="{BB962C8B-B14F-4D97-AF65-F5344CB8AC3E}">
        <p14:creationId xmlns:p14="http://schemas.microsoft.com/office/powerpoint/2010/main" val="3153995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317EF95-9C39-6295-EC9E-5ED91471F44D}"/>
              </a:ext>
            </a:extLst>
          </p:cNvPr>
          <p:cNvPicPr>
            <a:picLocks noChangeAspect="1"/>
          </p:cNvPicPr>
          <p:nvPr/>
        </p:nvPicPr>
        <p:blipFill>
          <a:blip r:embed="rId2"/>
          <a:stretch>
            <a:fillRect/>
          </a:stretch>
        </p:blipFill>
        <p:spPr>
          <a:xfrm>
            <a:off x="4882791" y="1910964"/>
            <a:ext cx="2426418" cy="3036071"/>
          </a:xfrm>
          <a:prstGeom prst="rect">
            <a:avLst/>
          </a:prstGeom>
        </p:spPr>
      </p:pic>
      <p:sp>
        <p:nvSpPr>
          <p:cNvPr id="7" name="CaixaDeTexto 6">
            <a:extLst>
              <a:ext uri="{FF2B5EF4-FFF2-40B4-BE49-F238E27FC236}">
                <a16:creationId xmlns:a16="http://schemas.microsoft.com/office/drawing/2014/main" id="{B454BCB0-8351-98B8-CA86-1AA6342CFEB0}"/>
              </a:ext>
            </a:extLst>
          </p:cNvPr>
          <p:cNvSpPr txBox="1"/>
          <p:nvPr/>
        </p:nvSpPr>
        <p:spPr>
          <a:xfrm>
            <a:off x="345725" y="763949"/>
            <a:ext cx="11514581" cy="446276"/>
          </a:xfrm>
          <a:prstGeom prst="rect">
            <a:avLst/>
          </a:prstGeom>
          <a:noFill/>
        </p:spPr>
        <p:txBody>
          <a:bodyPr wrap="square" rtlCol="0">
            <a:spAutoFit/>
          </a:bodyPr>
          <a:lstStyle/>
          <a:p>
            <a:r>
              <a:rPr lang="pt-BR" sz="2300" b="1" dirty="0">
                <a:latin typeface="Arial Narrow" panose="020B0606020202030204" pitchFamily="34" charset="0"/>
              </a:rPr>
              <a:t>8</a:t>
            </a:r>
            <a:r>
              <a:rPr lang="pt-BR" sz="2300" dirty="0">
                <a:latin typeface="Arial Narrow" panose="020B0606020202030204" pitchFamily="34" charset="0"/>
              </a:rPr>
              <a:t>. Releia os dois textos e responda. Podemos dizer que eles tratam do mesmo tema?</a:t>
            </a:r>
          </a:p>
        </p:txBody>
      </p:sp>
      <p:sp>
        <p:nvSpPr>
          <p:cNvPr id="3" name="CaixaDeTexto 2">
            <a:extLst>
              <a:ext uri="{FF2B5EF4-FFF2-40B4-BE49-F238E27FC236}">
                <a16:creationId xmlns:a16="http://schemas.microsoft.com/office/drawing/2014/main" id="{ED3C3FAD-543B-44EF-0289-C83006021608}"/>
              </a:ext>
            </a:extLst>
          </p:cNvPr>
          <p:cNvSpPr txBox="1"/>
          <p:nvPr/>
        </p:nvSpPr>
        <p:spPr>
          <a:xfrm>
            <a:off x="345725" y="1406679"/>
            <a:ext cx="11514580" cy="2723823"/>
          </a:xfrm>
          <a:prstGeom prst="rect">
            <a:avLst/>
          </a:prstGeom>
          <a:noFill/>
        </p:spPr>
        <p:txBody>
          <a:bodyPr wrap="square">
            <a:spAutoFit/>
          </a:bodyPr>
          <a:lstStyle/>
          <a:p>
            <a:pPr algn="just"/>
            <a:r>
              <a:rPr lang="pt-BR" sz="2300" b="1" dirty="0">
                <a:latin typeface="Arial Narrow" panose="020B0606020202030204" pitchFamily="34" charset="0"/>
              </a:rPr>
              <a:t>9</a:t>
            </a:r>
            <a:r>
              <a:rPr lang="pt-BR" sz="2300" dirty="0">
                <a:latin typeface="Arial Narrow" panose="020B0606020202030204" pitchFamily="34" charset="0"/>
              </a:rPr>
              <a:t>. A tirinha e a canção apresentam uma reflexão sobre o futuro da humanidade. É correto concluir que os dois textos</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julgam que o sonho é um desafio invencível.</a:t>
            </a:r>
          </a:p>
          <a:p>
            <a:pPr algn="just"/>
            <a:r>
              <a:rPr lang="pt-BR" sz="2300" dirty="0">
                <a:latin typeface="Arial Narrow" panose="020B0606020202030204" pitchFamily="34" charset="0"/>
              </a:rPr>
              <a:t>(B) concordam que o desarmamento é inatingível.</a:t>
            </a:r>
          </a:p>
          <a:p>
            <a:pPr algn="just"/>
            <a:r>
              <a:rPr lang="pt-BR" sz="2300" dirty="0">
                <a:latin typeface="Arial Narrow" panose="020B0606020202030204" pitchFamily="34" charset="0"/>
              </a:rPr>
              <a:t>(C) afirmam que o homem é capaz de alcançar a paz.</a:t>
            </a:r>
          </a:p>
          <a:p>
            <a:pPr algn="just"/>
            <a:r>
              <a:rPr lang="pt-BR" sz="2300" dirty="0">
                <a:latin typeface="Arial Narrow" panose="020B0606020202030204" pitchFamily="34" charset="0"/>
              </a:rPr>
              <a:t>(D) transmitem uma mensagem de otimismo sobre a paz.</a:t>
            </a:r>
          </a:p>
          <a:p>
            <a:pPr algn="just"/>
            <a:r>
              <a:rPr lang="pt-BR" sz="2300" dirty="0">
                <a:latin typeface="Arial Narrow" panose="020B0606020202030204" pitchFamily="34" charset="0"/>
              </a:rPr>
              <a:t>(E) têm visões diferentes sobre um possível mundo melhor.</a:t>
            </a:r>
          </a:p>
        </p:txBody>
      </p:sp>
    </p:spTree>
    <p:extLst>
      <p:ext uri="{BB962C8B-B14F-4D97-AF65-F5344CB8AC3E}">
        <p14:creationId xmlns:p14="http://schemas.microsoft.com/office/powerpoint/2010/main" val="1934191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266A321-693C-2282-C36B-3C25478C04E7}"/>
              </a:ext>
            </a:extLst>
          </p:cNvPr>
          <p:cNvSpPr txBox="1"/>
          <p:nvPr/>
        </p:nvSpPr>
        <p:spPr>
          <a:xfrm>
            <a:off x="330134" y="560879"/>
            <a:ext cx="11531730" cy="446276"/>
          </a:xfrm>
          <a:prstGeom prst="rect">
            <a:avLst/>
          </a:prstGeom>
          <a:noFill/>
        </p:spPr>
        <p:txBody>
          <a:bodyPr wrap="square" rtlCol="0">
            <a:spAutoFit/>
          </a:bodyPr>
          <a:lstStyle/>
          <a:p>
            <a:r>
              <a:rPr lang="pt-BR" sz="2300" dirty="0">
                <a:latin typeface="Arial Narrow" panose="020B0606020202030204" pitchFamily="34" charset="0"/>
              </a:rPr>
              <a:t>Leia o texto.</a:t>
            </a:r>
          </a:p>
        </p:txBody>
      </p:sp>
      <p:pic>
        <p:nvPicPr>
          <p:cNvPr id="2" name="Imagem 1" descr="Desenho de personagem&#10;&#10;Descrição gerada automaticamente com confiança baixa">
            <a:extLst>
              <a:ext uri="{FF2B5EF4-FFF2-40B4-BE49-F238E27FC236}">
                <a16:creationId xmlns:a16="http://schemas.microsoft.com/office/drawing/2014/main" id="{A8088F46-8E91-E9D1-F8B7-11136F4090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4602" y="948068"/>
            <a:ext cx="7542791" cy="1924303"/>
          </a:xfrm>
          <a:prstGeom prst="rect">
            <a:avLst/>
          </a:prstGeom>
          <a:noFill/>
        </p:spPr>
      </p:pic>
      <p:sp>
        <p:nvSpPr>
          <p:cNvPr id="7" name="CaixaDeTexto 6">
            <a:extLst>
              <a:ext uri="{FF2B5EF4-FFF2-40B4-BE49-F238E27FC236}">
                <a16:creationId xmlns:a16="http://schemas.microsoft.com/office/drawing/2014/main" id="{E19CCEFA-8947-4196-E991-5922F6B79E2A}"/>
              </a:ext>
            </a:extLst>
          </p:cNvPr>
          <p:cNvSpPr txBox="1"/>
          <p:nvPr/>
        </p:nvSpPr>
        <p:spPr>
          <a:xfrm>
            <a:off x="330134" y="3264786"/>
            <a:ext cx="11531729" cy="3354765"/>
          </a:xfrm>
          <a:prstGeom prst="rect">
            <a:avLst/>
          </a:prstGeom>
          <a:noFill/>
        </p:spPr>
        <p:txBody>
          <a:bodyPr wrap="square">
            <a:spAutoFit/>
          </a:bodyPr>
          <a:lstStyle/>
          <a:p>
            <a:pPr algn="just"/>
            <a:r>
              <a:rPr lang="pt-BR" sz="2300" b="1" dirty="0">
                <a:latin typeface="Arial Narrow" panose="020B0606020202030204" pitchFamily="34" charset="0"/>
              </a:rPr>
              <a:t>10</a:t>
            </a:r>
            <a:r>
              <a:rPr lang="pt-BR" sz="2300" dirty="0">
                <a:latin typeface="Arial Narrow" panose="020B0606020202030204" pitchFamily="34" charset="0"/>
              </a:rPr>
              <a:t>. A mensagem dessa tirinha apoia-se no duplo sentido (ambiguidade) de uma palavra.</a:t>
            </a:r>
          </a:p>
          <a:p>
            <a:pPr algn="just"/>
            <a:r>
              <a:rPr lang="pt-BR" sz="2300" dirty="0">
                <a:latin typeface="Arial Narrow" panose="020B0606020202030204" pitchFamily="34" charset="0"/>
              </a:rPr>
              <a:t>a) Que palavra é essa? Que sentidos ela apresenta?</a:t>
            </a:r>
          </a:p>
          <a:p>
            <a:pPr algn="just"/>
            <a:r>
              <a:rPr lang="pt-BR" sz="2300" dirty="0">
                <a:latin typeface="Arial Narrow" panose="020B0606020202030204" pitchFamily="34" charset="0"/>
              </a:rPr>
              <a:t>b) Qual é o objetivo dessa ambiguidade?</a:t>
            </a:r>
          </a:p>
          <a:p>
            <a:pPr algn="just"/>
            <a:r>
              <a:rPr lang="pt-BR" sz="2300" dirty="0">
                <a:latin typeface="Arial Narrow" panose="020B0606020202030204" pitchFamily="34" charset="0"/>
              </a:rPr>
              <a:t>c) Em que reside o humor dessa tirinha?</a:t>
            </a:r>
          </a:p>
          <a:p>
            <a:pPr algn="just"/>
            <a:endParaRPr lang="pt-BR" sz="1800" dirty="0">
              <a:latin typeface="Arial Narrow" panose="020B0606020202030204" pitchFamily="34" charset="0"/>
            </a:endParaRPr>
          </a:p>
          <a:p>
            <a:pPr algn="just"/>
            <a:r>
              <a:rPr lang="pt-BR" sz="2300" b="1" dirty="0">
                <a:latin typeface="Arial Narrow" panose="020B0606020202030204" pitchFamily="34" charset="0"/>
              </a:rPr>
              <a:t>11</a:t>
            </a:r>
            <a:r>
              <a:rPr lang="pt-BR" sz="2300" dirty="0">
                <a:latin typeface="Arial Narrow" panose="020B0606020202030204" pitchFamily="34" charset="0"/>
              </a:rPr>
              <a:t>. A linguagem verbal e não verbal no último quadrinho revela que o personagem está</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calmo.				(D) impaciente.</a:t>
            </a:r>
          </a:p>
          <a:p>
            <a:pPr algn="just"/>
            <a:r>
              <a:rPr lang="pt-BR" sz="2300" dirty="0">
                <a:latin typeface="Arial Narrow" panose="020B0606020202030204" pitchFamily="34" charset="0"/>
              </a:rPr>
              <a:t>(B) exaltado.				(E) conformado.</a:t>
            </a:r>
          </a:p>
          <a:p>
            <a:pPr algn="just"/>
            <a:r>
              <a:rPr lang="pt-BR" sz="2300" dirty="0">
                <a:latin typeface="Arial Narrow" panose="020B0606020202030204" pitchFamily="34" charset="0"/>
              </a:rPr>
              <a:t>(C) indignado.</a:t>
            </a:r>
          </a:p>
        </p:txBody>
      </p:sp>
      <p:sp>
        <p:nvSpPr>
          <p:cNvPr id="10" name="CaixaDeTexto 9">
            <a:extLst>
              <a:ext uri="{FF2B5EF4-FFF2-40B4-BE49-F238E27FC236}">
                <a16:creationId xmlns:a16="http://schemas.microsoft.com/office/drawing/2014/main" id="{4C732DD3-2134-AFE9-8A92-3AF6E900569A}"/>
              </a:ext>
            </a:extLst>
          </p:cNvPr>
          <p:cNvSpPr txBox="1"/>
          <p:nvPr/>
        </p:nvSpPr>
        <p:spPr>
          <a:xfrm>
            <a:off x="1178855" y="2872371"/>
            <a:ext cx="9834283" cy="261610"/>
          </a:xfrm>
          <a:prstGeom prst="rect">
            <a:avLst/>
          </a:prstGeom>
          <a:noFill/>
        </p:spPr>
        <p:txBody>
          <a:bodyPr wrap="square">
            <a:spAutoFit/>
          </a:bodyPr>
          <a:lstStyle/>
          <a:p>
            <a:pPr marL="457200" algn="r"/>
            <a:r>
              <a:rPr lang="pt-BR" sz="1100" kern="100" dirty="0">
                <a:effectLst/>
                <a:latin typeface="Arial Narrow" panose="020B0606020202030204" pitchFamily="34" charset="0"/>
                <a:ea typeface="Calibri" panose="020F0502020204030204" pitchFamily="34" charset="0"/>
                <a:cs typeface="Arial" panose="020B0604020202020204" pitchFamily="34" charset="0"/>
              </a:rPr>
              <a:t>Disponível em: https://d23vy2bv3rsfba.cloudfront.net/questoes_base/1_8127ed69a4886e68bdca8c0bc46461e4_d62a5f3205822eea2990c18c331bff92.png Acesso em: 21 nov. 2024.</a:t>
            </a:r>
            <a:endParaRPr lang="pt-BR"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18456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CF3ACF5-F940-5D66-4D03-DEF17325EBFF}"/>
              </a:ext>
            </a:extLst>
          </p:cNvPr>
          <p:cNvSpPr txBox="1"/>
          <p:nvPr/>
        </p:nvSpPr>
        <p:spPr>
          <a:xfrm>
            <a:off x="331695" y="834887"/>
            <a:ext cx="11510682" cy="2462213"/>
          </a:xfrm>
          <a:prstGeom prst="rect">
            <a:avLst/>
          </a:prstGeom>
          <a:noFill/>
        </p:spPr>
        <p:txBody>
          <a:bodyPr wrap="square" rtlCol="0">
            <a:spAutoFit/>
          </a:bodyPr>
          <a:lstStyle/>
          <a:p>
            <a:r>
              <a:rPr lang="pt-BR" sz="2400" b="1" dirty="0">
                <a:latin typeface="Arial Narrow" panose="020B0606020202030204" pitchFamily="34" charset="0"/>
              </a:rPr>
              <a:t>12</a:t>
            </a:r>
            <a:r>
              <a:rPr lang="pt-BR" sz="2400" dirty="0">
                <a:latin typeface="Arial Narrow" panose="020B0606020202030204" pitchFamily="34" charset="0"/>
              </a:rPr>
              <a:t>. Nesse texto, considerando o diálogo entre as personagens, constata-se que</a:t>
            </a:r>
          </a:p>
          <a:p>
            <a:endParaRPr lang="pt-BR" sz="1000" dirty="0">
              <a:latin typeface="Arial Narrow" panose="020B0606020202030204" pitchFamily="34" charset="0"/>
            </a:endParaRPr>
          </a:p>
          <a:p>
            <a:r>
              <a:rPr lang="pt-BR" sz="2400" dirty="0">
                <a:latin typeface="Arial Narrow" panose="020B0606020202030204" pitchFamily="34" charset="0"/>
              </a:rPr>
              <a:t>(A) ambos pensam iguais.</a:t>
            </a:r>
          </a:p>
          <a:p>
            <a:r>
              <a:rPr lang="pt-BR" sz="2400" dirty="0">
                <a:latin typeface="Arial Narrow" panose="020B0606020202030204" pitchFamily="34" charset="0"/>
              </a:rPr>
              <a:t>(B) ambos gostam de esperar.</a:t>
            </a:r>
          </a:p>
          <a:p>
            <a:r>
              <a:rPr lang="pt-BR" sz="2400" dirty="0">
                <a:latin typeface="Arial Narrow" panose="020B0606020202030204" pitchFamily="34" charset="0"/>
              </a:rPr>
              <a:t>(C) ambos usam tom agressivo.</a:t>
            </a:r>
          </a:p>
          <a:p>
            <a:r>
              <a:rPr lang="pt-BR" sz="2400" dirty="0">
                <a:latin typeface="Arial Narrow" panose="020B0606020202030204" pitchFamily="34" charset="0"/>
              </a:rPr>
              <a:t>(D) a pergunta é mal interpretada.</a:t>
            </a:r>
          </a:p>
          <a:p>
            <a:r>
              <a:rPr lang="pt-BR" sz="2400" dirty="0">
                <a:latin typeface="Arial Narrow" panose="020B0606020202030204" pitchFamily="34" charset="0"/>
              </a:rPr>
              <a:t>(E) a interpretação da palavra foi a mesma.</a:t>
            </a:r>
          </a:p>
        </p:txBody>
      </p:sp>
    </p:spTree>
    <p:extLst>
      <p:ext uri="{BB962C8B-B14F-4D97-AF65-F5344CB8AC3E}">
        <p14:creationId xmlns:p14="http://schemas.microsoft.com/office/powerpoint/2010/main" val="38525850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D586830-F4F6-0E24-397D-213601171FC6}"/>
              </a:ext>
            </a:extLst>
          </p:cNvPr>
          <p:cNvSpPr txBox="1"/>
          <p:nvPr/>
        </p:nvSpPr>
        <p:spPr>
          <a:xfrm>
            <a:off x="340660" y="1150148"/>
            <a:ext cx="11501716" cy="461665"/>
          </a:xfrm>
          <a:prstGeom prst="rect">
            <a:avLst/>
          </a:prstGeom>
          <a:noFill/>
        </p:spPr>
        <p:txBody>
          <a:bodyPr wrap="square">
            <a:spAutoFit/>
          </a:bodyPr>
          <a:lstStyle/>
          <a:p>
            <a:r>
              <a:rPr lang="pt-BR" sz="2400" b="1" dirty="0">
                <a:latin typeface="Arial Narrow" panose="020B0606020202030204" pitchFamily="34" charset="0"/>
              </a:rPr>
              <a:t>Sistematizando os conhecimentos</a:t>
            </a:r>
          </a:p>
        </p:txBody>
      </p:sp>
      <p:graphicFrame>
        <p:nvGraphicFramePr>
          <p:cNvPr id="2" name="Tabela 1">
            <a:extLst>
              <a:ext uri="{FF2B5EF4-FFF2-40B4-BE49-F238E27FC236}">
                <a16:creationId xmlns:a16="http://schemas.microsoft.com/office/drawing/2014/main" id="{6FA716D5-0F82-FA7D-CBF9-56830E32E2F1}"/>
              </a:ext>
            </a:extLst>
          </p:cNvPr>
          <p:cNvGraphicFramePr>
            <a:graphicFrameLocks noGrp="1"/>
          </p:cNvGraphicFramePr>
          <p:nvPr>
            <p:extLst>
              <p:ext uri="{D42A27DB-BD31-4B8C-83A1-F6EECF244321}">
                <p14:modId xmlns:p14="http://schemas.microsoft.com/office/powerpoint/2010/main" val="850997630"/>
              </p:ext>
            </p:extLst>
          </p:nvPr>
        </p:nvGraphicFramePr>
        <p:xfrm>
          <a:off x="331233" y="773402"/>
          <a:ext cx="11520107" cy="376746"/>
        </p:xfrm>
        <a:graphic>
          <a:graphicData uri="http://schemas.openxmlformats.org/drawingml/2006/table">
            <a:tbl>
              <a:tblPr firstRow="1" firstCol="1" bandRow="1"/>
              <a:tblGrid>
                <a:gridCol w="11520107">
                  <a:extLst>
                    <a:ext uri="{9D8B030D-6E8A-4147-A177-3AD203B41FA5}">
                      <a16:colId xmlns:a16="http://schemas.microsoft.com/office/drawing/2014/main" val="1169158245"/>
                    </a:ext>
                  </a:extLst>
                </a:gridCol>
              </a:tblGrid>
              <a:tr h="346697">
                <a:tc>
                  <a:txBody>
                    <a:bodyPr/>
                    <a:lstStyle/>
                    <a:p>
                      <a:pPr algn="ctr">
                        <a:lnSpc>
                          <a:spcPct val="115000"/>
                        </a:lnSpc>
                        <a:spcAft>
                          <a:spcPts val="800"/>
                        </a:spcAft>
                      </a:pPr>
                      <a:r>
                        <a:rPr lang="pt-BR" sz="2300" b="1" kern="100" dirty="0">
                          <a:solidFill>
                            <a:srgbClr val="000000"/>
                          </a:solidFill>
                          <a:effectLst/>
                          <a:latin typeface="Arial Narrow" panose="020B0606020202030204" pitchFamily="34" charset="0"/>
                          <a:ea typeface="Calibri" panose="020F0502020204030204" pitchFamily="34" charset="0"/>
                          <a:cs typeface="Times New Roman" panose="02020603050405020304" pitchFamily="18" charset="0"/>
                        </a:rPr>
                        <a:t>GRUPO DE ATIVIDADES 3</a:t>
                      </a:r>
                      <a:endParaRPr lang="pt-BR" sz="23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6FF"/>
                    </a:solidFill>
                  </a:tcPr>
                </a:tc>
                <a:extLst>
                  <a:ext uri="{0D108BD9-81ED-4DB2-BD59-A6C34878D82A}">
                    <a16:rowId xmlns:a16="http://schemas.microsoft.com/office/drawing/2014/main" val="1667424576"/>
                  </a:ext>
                </a:extLst>
              </a:tr>
            </a:tbl>
          </a:graphicData>
        </a:graphic>
      </p:graphicFrame>
      <p:sp>
        <p:nvSpPr>
          <p:cNvPr id="4" name="CaixaDeTexto 3">
            <a:extLst>
              <a:ext uri="{FF2B5EF4-FFF2-40B4-BE49-F238E27FC236}">
                <a16:creationId xmlns:a16="http://schemas.microsoft.com/office/drawing/2014/main" id="{B27BC2FF-79D2-969D-20D9-CF229D4DCFAC}"/>
              </a:ext>
            </a:extLst>
          </p:cNvPr>
          <p:cNvSpPr txBox="1"/>
          <p:nvPr/>
        </p:nvSpPr>
        <p:spPr>
          <a:xfrm>
            <a:off x="375825" y="1794254"/>
            <a:ext cx="11430921" cy="1683859"/>
          </a:xfrm>
          <a:prstGeom prst="rect">
            <a:avLst/>
          </a:prstGeom>
          <a:noFill/>
        </p:spPr>
        <p:txBody>
          <a:bodyPr wrap="square">
            <a:spAutoFit/>
          </a:bodyPr>
          <a:lstStyle/>
          <a:p>
            <a:pPr algn="just" fontAlgn="base">
              <a:lnSpc>
                <a:spcPct val="115000"/>
              </a:lnSpc>
            </a:pPr>
            <a:r>
              <a:rPr lang="pt-BR" sz="2300" b="1" kern="100" dirty="0">
                <a:effectLst/>
                <a:latin typeface="Arial Narrow" panose="020B0606020202030204" pitchFamily="34" charset="0"/>
                <a:ea typeface="Calibri" panose="020F0502020204030204" pitchFamily="34" charset="0"/>
                <a:cs typeface="Times New Roman" panose="02020603050405020304" pitchFamily="18" charset="0"/>
              </a:rPr>
              <a:t>        Estudante, a intertextualidade se refere à presença de elementos formais ou semânticos de textos, já produzidos, em uma nova produção textual. Em outras palavras, refere-se aos textos que apresentam, integral ou parcialmente, partes semelhantes ou idênticas de outros textos produzidos anteriormente..</a:t>
            </a:r>
          </a:p>
        </p:txBody>
      </p:sp>
      <p:sp>
        <p:nvSpPr>
          <p:cNvPr id="7" name="CaixaDeTexto 6">
            <a:extLst>
              <a:ext uri="{FF2B5EF4-FFF2-40B4-BE49-F238E27FC236}">
                <a16:creationId xmlns:a16="http://schemas.microsoft.com/office/drawing/2014/main" id="{8A40B3F7-D150-8CE2-04EC-188BCD15E245}"/>
              </a:ext>
            </a:extLst>
          </p:cNvPr>
          <p:cNvSpPr txBox="1"/>
          <p:nvPr/>
        </p:nvSpPr>
        <p:spPr>
          <a:xfrm>
            <a:off x="340661" y="3478871"/>
            <a:ext cx="11510680" cy="446276"/>
          </a:xfrm>
          <a:prstGeom prst="rect">
            <a:avLst/>
          </a:prstGeom>
          <a:noFill/>
        </p:spPr>
        <p:txBody>
          <a:bodyPr wrap="square" rtlCol="0">
            <a:spAutoFit/>
          </a:bodyPr>
          <a:lstStyle/>
          <a:p>
            <a:pPr algn="just"/>
            <a:r>
              <a:rPr lang="pt-BR" sz="2300" dirty="0">
                <a:latin typeface="Arial Narrow" panose="020B0606020202030204" pitchFamily="34" charset="0"/>
              </a:rPr>
              <a:t>Leia o texto</a:t>
            </a:r>
            <a:r>
              <a:rPr lang="pt-BR" sz="2300" dirty="0"/>
              <a:t>.</a:t>
            </a:r>
          </a:p>
        </p:txBody>
      </p:sp>
      <p:sp>
        <p:nvSpPr>
          <p:cNvPr id="11" name="CaixaDeTexto 10">
            <a:extLst>
              <a:ext uri="{FF2B5EF4-FFF2-40B4-BE49-F238E27FC236}">
                <a16:creationId xmlns:a16="http://schemas.microsoft.com/office/drawing/2014/main" id="{45A5B649-BF34-5EBB-6847-DA6BEF324ABC}"/>
              </a:ext>
            </a:extLst>
          </p:cNvPr>
          <p:cNvSpPr txBox="1"/>
          <p:nvPr/>
        </p:nvSpPr>
        <p:spPr>
          <a:xfrm>
            <a:off x="1120356" y="6082161"/>
            <a:ext cx="9941858" cy="261610"/>
          </a:xfrm>
          <a:prstGeom prst="rect">
            <a:avLst/>
          </a:prstGeom>
          <a:noFill/>
        </p:spPr>
        <p:txBody>
          <a:bodyPr wrap="square" rtlCol="0">
            <a:spAutoFit/>
          </a:bodyPr>
          <a:lstStyle/>
          <a:p>
            <a:pPr algn="r"/>
            <a:r>
              <a:rPr lang="pt-BR" sz="1100" dirty="0">
                <a:latin typeface="Arial Narrow" panose="020B0606020202030204" pitchFamily="34" charset="0"/>
              </a:rPr>
              <a:t>Disponível em: https://s3.amazonaws.com/</a:t>
            </a:r>
            <a:r>
              <a:rPr lang="pt-BR" sz="1100" dirty="0" err="1">
                <a:latin typeface="Arial Narrow" panose="020B0606020202030204" pitchFamily="34" charset="0"/>
              </a:rPr>
              <a:t>qcon-assets-production</a:t>
            </a:r>
            <a:r>
              <a:rPr lang="pt-BR" sz="1100" dirty="0">
                <a:latin typeface="Arial Narrow" panose="020B0606020202030204" pitchFamily="34" charset="0"/>
              </a:rPr>
              <a:t>/</a:t>
            </a:r>
            <a:r>
              <a:rPr lang="pt-BR" sz="1100" dirty="0" err="1">
                <a:latin typeface="Arial Narrow" panose="020B0606020202030204" pitchFamily="34" charset="0"/>
              </a:rPr>
              <a:t>images</a:t>
            </a:r>
            <a:r>
              <a:rPr lang="pt-BR" sz="1100" dirty="0">
                <a:latin typeface="Arial Narrow" panose="020B0606020202030204" pitchFamily="34" charset="0"/>
              </a:rPr>
              <a:t>/provas/30138/345369192ea30bfc5169.png. Acesso em: 13 nov. 2024.</a:t>
            </a:r>
          </a:p>
        </p:txBody>
      </p:sp>
      <p:pic>
        <p:nvPicPr>
          <p:cNvPr id="3" name="Imagem 2">
            <a:extLst>
              <a:ext uri="{FF2B5EF4-FFF2-40B4-BE49-F238E27FC236}">
                <a16:creationId xmlns:a16="http://schemas.microsoft.com/office/drawing/2014/main" id="{54183F29-B062-CA3D-3596-335136EC3F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6136" y="3986534"/>
            <a:ext cx="8590297" cy="2034239"/>
          </a:xfrm>
          <a:prstGeom prst="rect">
            <a:avLst/>
          </a:prstGeom>
          <a:noFill/>
        </p:spPr>
      </p:pic>
    </p:spTree>
    <p:extLst>
      <p:ext uri="{BB962C8B-B14F-4D97-AF65-F5344CB8AC3E}">
        <p14:creationId xmlns:p14="http://schemas.microsoft.com/office/powerpoint/2010/main" val="607674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45D826C-8F72-D494-B7AA-41048E1CCC19}"/>
              </a:ext>
            </a:extLst>
          </p:cNvPr>
          <p:cNvSpPr txBox="1"/>
          <p:nvPr/>
        </p:nvSpPr>
        <p:spPr>
          <a:xfrm>
            <a:off x="304801" y="728870"/>
            <a:ext cx="11648660" cy="5001369"/>
          </a:xfrm>
          <a:prstGeom prst="rect">
            <a:avLst/>
          </a:prstGeom>
          <a:noFill/>
        </p:spPr>
        <p:txBody>
          <a:bodyPr wrap="square" rtlCol="0">
            <a:spAutoFit/>
          </a:bodyPr>
          <a:lstStyle/>
          <a:p>
            <a:pPr algn="just"/>
            <a:r>
              <a:rPr lang="pt-BR" sz="2300" b="1" dirty="0">
                <a:latin typeface="Arial Narrow" panose="020B0606020202030204" pitchFamily="34" charset="0"/>
              </a:rPr>
              <a:t>13</a:t>
            </a:r>
            <a:r>
              <a:rPr lang="pt-BR" sz="2300" dirty="0">
                <a:latin typeface="Arial Narrow" panose="020B0606020202030204" pitchFamily="34" charset="0"/>
              </a:rPr>
              <a:t>. A Intertextualidade acontece quando há uma referência explícita ou implícita de um texto em outro. Também pode ocorrer com outras formas além do texto: pintura, filme, novela, etc. Assim sendo, toda vez que uma obra alude a uma outra, ocorre a intertextualidade. No texto, no primeiro quadrinho a fala da personagem Mônica em frente ao espelho: "Espelho, espelho meu... [...]", estabelece relação com um conhecido conto maravilhoso. Essa frase faz referência ao conto</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   ) A Bela Adormecida.</a:t>
            </a:r>
          </a:p>
          <a:p>
            <a:pPr algn="just"/>
            <a:r>
              <a:rPr lang="pt-BR" sz="2300" dirty="0">
                <a:latin typeface="Arial Narrow" panose="020B0606020202030204" pitchFamily="34" charset="0"/>
              </a:rPr>
              <a:t>(   ) Chapeuzinho Vermelho.</a:t>
            </a:r>
          </a:p>
          <a:p>
            <a:pPr algn="just"/>
            <a:r>
              <a:rPr lang="pt-BR" sz="2300" dirty="0">
                <a:latin typeface="Arial Narrow" panose="020B0606020202030204" pitchFamily="34" charset="0"/>
              </a:rPr>
              <a:t>(   ) Branca de Neve e os Sete Anões.</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14</a:t>
            </a:r>
            <a:r>
              <a:rPr lang="pt-BR" sz="2300" dirty="0">
                <a:latin typeface="Arial Narrow" panose="020B0606020202030204" pitchFamily="34" charset="0"/>
              </a:rPr>
              <a:t>. Responda.</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No primeiro quadrinho, qual elemento do cenário remete a esse conto?</a:t>
            </a:r>
          </a:p>
          <a:p>
            <a:pPr algn="just"/>
            <a:endParaRPr lang="pt-BR" sz="2300" dirty="0">
              <a:latin typeface="Arial Narrow" panose="020B0606020202030204" pitchFamily="34" charset="0"/>
            </a:endParaRPr>
          </a:p>
          <a:p>
            <a:pPr algn="just"/>
            <a:r>
              <a:rPr lang="pt-BR" sz="2300" dirty="0">
                <a:latin typeface="Arial Narrow" panose="020B0606020202030204" pitchFamily="34" charset="0"/>
              </a:rPr>
              <a:t>b) Que personagem do conto a Mônica procura imitar?</a:t>
            </a:r>
          </a:p>
        </p:txBody>
      </p:sp>
    </p:spTree>
    <p:extLst>
      <p:ext uri="{BB962C8B-B14F-4D97-AF65-F5344CB8AC3E}">
        <p14:creationId xmlns:p14="http://schemas.microsoft.com/office/powerpoint/2010/main" val="3237660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88738EC-995F-E035-C174-548A0E4BAF9E}"/>
              </a:ext>
            </a:extLst>
          </p:cNvPr>
          <p:cNvSpPr txBox="1"/>
          <p:nvPr/>
        </p:nvSpPr>
        <p:spPr>
          <a:xfrm>
            <a:off x="318052" y="821636"/>
            <a:ext cx="11582400" cy="800219"/>
          </a:xfrm>
          <a:prstGeom prst="rect">
            <a:avLst/>
          </a:prstGeom>
          <a:noFill/>
        </p:spPr>
        <p:txBody>
          <a:bodyPr wrap="square" rtlCol="0">
            <a:spAutoFit/>
          </a:bodyPr>
          <a:lstStyle/>
          <a:p>
            <a:pPr indent="447675" algn="just"/>
            <a:r>
              <a:rPr lang="pt-BR" sz="2300" b="1" dirty="0">
                <a:latin typeface="Arial Narrow" panose="020B0606020202030204" pitchFamily="34" charset="0"/>
              </a:rPr>
              <a:t>Estudante você sabia que a paráfrase difere da paródia, porque esta dá origem a um texto cuja ideia original é alterada, sendo utilizada para ironizar alguma situação? Não? Descubra agora!!!</a:t>
            </a:r>
          </a:p>
        </p:txBody>
      </p:sp>
      <p:sp>
        <p:nvSpPr>
          <p:cNvPr id="3" name="CaixaDeTexto 2">
            <a:extLst>
              <a:ext uri="{FF2B5EF4-FFF2-40B4-BE49-F238E27FC236}">
                <a16:creationId xmlns:a16="http://schemas.microsoft.com/office/drawing/2014/main" id="{895EF405-1F0B-AA5D-2E58-38C57D3F0A06}"/>
              </a:ext>
            </a:extLst>
          </p:cNvPr>
          <p:cNvSpPr txBox="1"/>
          <p:nvPr/>
        </p:nvSpPr>
        <p:spPr>
          <a:xfrm>
            <a:off x="357809" y="1828800"/>
            <a:ext cx="11542643" cy="3077766"/>
          </a:xfrm>
          <a:prstGeom prst="rect">
            <a:avLst/>
          </a:prstGeom>
          <a:noFill/>
        </p:spPr>
        <p:txBody>
          <a:bodyPr wrap="square" rtlCol="0">
            <a:spAutoFit/>
          </a:bodyPr>
          <a:lstStyle/>
          <a:p>
            <a:r>
              <a:rPr lang="pt-BR" sz="2300" b="1" dirty="0">
                <a:latin typeface="Arial Narrow" panose="020B0606020202030204" pitchFamily="34" charset="0"/>
              </a:rPr>
              <a:t>15</a:t>
            </a:r>
            <a:r>
              <a:rPr lang="pt-BR" sz="2300" dirty="0">
                <a:latin typeface="Arial Narrow" panose="020B0606020202030204" pitchFamily="34" charset="0"/>
              </a:rPr>
              <a:t>. Na tirinha a intertextualidade é revelada pelo fato de o autor buscar inspiração para o seu texto em um conto de fadas conhecido, gerando assim um tipo de intertextualidade. Essa tirinha apresenta um exemplo de intertextualidade denominada</a:t>
            </a:r>
          </a:p>
          <a:p>
            <a:endParaRPr lang="pt-BR" sz="1000" dirty="0">
              <a:latin typeface="Arial Narrow" panose="020B0606020202030204" pitchFamily="34" charset="0"/>
            </a:endParaRPr>
          </a:p>
          <a:p>
            <a:r>
              <a:rPr lang="pt-BR" sz="2300" dirty="0">
                <a:latin typeface="Arial Narrow" panose="020B0606020202030204" pitchFamily="34" charset="0"/>
              </a:rPr>
              <a:t>(A) alusão.</a:t>
            </a:r>
          </a:p>
          <a:p>
            <a:r>
              <a:rPr lang="pt-BR" sz="2300" dirty="0">
                <a:latin typeface="Arial Narrow" panose="020B0606020202030204" pitchFamily="34" charset="0"/>
              </a:rPr>
              <a:t>(B) citação.</a:t>
            </a:r>
          </a:p>
          <a:p>
            <a:r>
              <a:rPr lang="pt-BR" sz="2300" dirty="0">
                <a:latin typeface="Arial Narrow" panose="020B0606020202030204" pitchFamily="34" charset="0"/>
              </a:rPr>
              <a:t>(C) paródia.</a:t>
            </a:r>
          </a:p>
          <a:p>
            <a:r>
              <a:rPr lang="pt-BR" sz="2300" dirty="0">
                <a:latin typeface="Arial Narrow" panose="020B0606020202030204" pitchFamily="34" charset="0"/>
              </a:rPr>
              <a:t>(D) epígrafe.</a:t>
            </a:r>
          </a:p>
          <a:p>
            <a:r>
              <a:rPr lang="pt-BR" sz="2300" dirty="0">
                <a:latin typeface="Arial Narrow" panose="020B0606020202030204" pitchFamily="34" charset="0"/>
              </a:rPr>
              <a:t>(E) paráfrase.</a:t>
            </a:r>
          </a:p>
        </p:txBody>
      </p:sp>
    </p:spTree>
    <p:extLst>
      <p:ext uri="{BB962C8B-B14F-4D97-AF65-F5344CB8AC3E}">
        <p14:creationId xmlns:p14="http://schemas.microsoft.com/office/powerpoint/2010/main" val="1452012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01EC215-E6B1-7880-995C-EF911FFC263C}"/>
              </a:ext>
            </a:extLst>
          </p:cNvPr>
          <p:cNvSpPr txBox="1"/>
          <p:nvPr/>
        </p:nvSpPr>
        <p:spPr>
          <a:xfrm>
            <a:off x="313765" y="742122"/>
            <a:ext cx="11564470" cy="2723823"/>
          </a:xfrm>
          <a:prstGeom prst="rect">
            <a:avLst/>
          </a:prstGeom>
          <a:noFill/>
        </p:spPr>
        <p:txBody>
          <a:bodyPr wrap="square" rtlCol="0">
            <a:spAutoFit/>
          </a:bodyPr>
          <a:lstStyle/>
          <a:p>
            <a:pPr algn="just"/>
            <a:r>
              <a:rPr lang="pt-BR" sz="2300" b="1" dirty="0">
                <a:latin typeface="Arial Narrow" panose="020B0606020202030204" pitchFamily="34" charset="0"/>
              </a:rPr>
              <a:t>16</a:t>
            </a:r>
            <a:r>
              <a:rPr lang="pt-BR" sz="2300" dirty="0">
                <a:latin typeface="Arial Narrow" panose="020B0606020202030204" pitchFamily="34" charset="0"/>
              </a:rPr>
              <a:t>. O humor da tira é construído com base na intenção da personagem Mônica com o espelho. A construção do humor acontece no fato de que o</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espelho está cansado dessa pergunta.</a:t>
            </a:r>
          </a:p>
          <a:p>
            <a:pPr algn="just"/>
            <a:r>
              <a:rPr lang="pt-BR" sz="2300" dirty="0">
                <a:latin typeface="Arial Narrow" panose="020B0606020202030204" pitchFamily="34" charset="0"/>
              </a:rPr>
              <a:t>(B) humor é provocado pelo fato de o espelho estar com problemas.</a:t>
            </a:r>
          </a:p>
          <a:p>
            <a:pPr algn="just"/>
            <a:r>
              <a:rPr lang="pt-BR" sz="2300" dirty="0">
                <a:latin typeface="Arial Narrow" panose="020B0606020202030204" pitchFamily="34" charset="0"/>
              </a:rPr>
              <a:t>(C) espelho se recusou a responder que ela era a mais bela garota da escola.</a:t>
            </a:r>
          </a:p>
          <a:p>
            <a:pPr algn="just"/>
            <a:r>
              <a:rPr lang="pt-BR" sz="2300" dirty="0">
                <a:latin typeface="Arial Narrow" panose="020B0606020202030204" pitchFamily="34" charset="0"/>
              </a:rPr>
              <a:t>(D) espelho está zangado, por isso, ele não responde sua pergunta, na visão dela.</a:t>
            </a:r>
          </a:p>
          <a:p>
            <a:pPr algn="just"/>
            <a:r>
              <a:rPr lang="pt-BR" sz="2300" dirty="0">
                <a:latin typeface="Arial Narrow" panose="020B0606020202030204" pitchFamily="34" charset="0"/>
              </a:rPr>
              <a:t>(E) humor é provocado pela falta de resposta do espelho e pela expressão "Quem cala consente!"</a:t>
            </a:r>
          </a:p>
        </p:txBody>
      </p:sp>
      <p:sp>
        <p:nvSpPr>
          <p:cNvPr id="3" name="CaixaDeTexto 2">
            <a:extLst>
              <a:ext uri="{FF2B5EF4-FFF2-40B4-BE49-F238E27FC236}">
                <a16:creationId xmlns:a16="http://schemas.microsoft.com/office/drawing/2014/main" id="{A8F0D28D-46DB-6CCF-E425-0E29C64BFF61}"/>
              </a:ext>
            </a:extLst>
          </p:cNvPr>
          <p:cNvSpPr txBox="1"/>
          <p:nvPr/>
        </p:nvSpPr>
        <p:spPr>
          <a:xfrm>
            <a:off x="313765" y="3593314"/>
            <a:ext cx="11564470" cy="446276"/>
          </a:xfrm>
          <a:prstGeom prst="rect">
            <a:avLst/>
          </a:prstGeom>
          <a:noFill/>
        </p:spPr>
        <p:txBody>
          <a:bodyPr wrap="square" rtlCol="0">
            <a:spAutoFit/>
          </a:bodyPr>
          <a:lstStyle/>
          <a:p>
            <a:r>
              <a:rPr lang="pt-BR" sz="2300" dirty="0">
                <a:latin typeface="Arial Narrow" panose="020B0606020202030204" pitchFamily="34" charset="0"/>
              </a:rPr>
              <a:t>Leia o texto</a:t>
            </a:r>
            <a:r>
              <a:rPr lang="pt-BR" dirty="0"/>
              <a:t>.</a:t>
            </a:r>
          </a:p>
        </p:txBody>
      </p:sp>
      <p:sp>
        <p:nvSpPr>
          <p:cNvPr id="8" name="CaixaDeTexto 7">
            <a:extLst>
              <a:ext uri="{FF2B5EF4-FFF2-40B4-BE49-F238E27FC236}">
                <a16:creationId xmlns:a16="http://schemas.microsoft.com/office/drawing/2014/main" id="{DB06F132-AFDB-DA60-B627-931629E9C7D6}"/>
              </a:ext>
            </a:extLst>
          </p:cNvPr>
          <p:cNvSpPr txBox="1"/>
          <p:nvPr/>
        </p:nvSpPr>
        <p:spPr>
          <a:xfrm>
            <a:off x="1577008" y="6187595"/>
            <a:ext cx="9037983" cy="246221"/>
          </a:xfrm>
          <a:prstGeom prst="rect">
            <a:avLst/>
          </a:prstGeom>
          <a:noFill/>
        </p:spPr>
        <p:txBody>
          <a:bodyPr wrap="square" rtlCol="0">
            <a:spAutoFit/>
          </a:bodyPr>
          <a:lstStyle/>
          <a:p>
            <a:pPr algn="ctr"/>
            <a:r>
              <a:rPr lang="pt-BR" sz="1000" dirty="0">
                <a:latin typeface="Arial Narrow" panose="020B0606020202030204" pitchFamily="34" charset="0"/>
              </a:rPr>
              <a:t>Disponível em: &lt;https://tirasarmandinho.tumblr.com/</a:t>
            </a:r>
            <a:r>
              <a:rPr lang="pt-BR" sz="1000" dirty="0" err="1">
                <a:latin typeface="Arial Narrow" panose="020B0606020202030204" pitchFamily="34" charset="0"/>
              </a:rPr>
              <a:t>page</a:t>
            </a:r>
            <a:r>
              <a:rPr lang="pt-BR" sz="1000" dirty="0">
                <a:latin typeface="Arial Narrow" panose="020B0606020202030204" pitchFamily="34" charset="0"/>
              </a:rPr>
              <a:t>/93&gt;. Acesso em: 11 de nov. 2024.</a:t>
            </a:r>
          </a:p>
        </p:txBody>
      </p:sp>
      <p:pic>
        <p:nvPicPr>
          <p:cNvPr id="4" name="Imagem 3" descr="Desenho de personagem de desenho animado&#10;&#10;Descrição gerada automaticamente com confiança média">
            <a:extLst>
              <a:ext uri="{FF2B5EF4-FFF2-40B4-BE49-F238E27FC236}">
                <a16:creationId xmlns:a16="http://schemas.microsoft.com/office/drawing/2014/main" id="{2AA1BDA4-45F5-C570-F073-CB629B721C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8028" y="3991686"/>
            <a:ext cx="8576335" cy="2124192"/>
          </a:xfrm>
          <a:prstGeom prst="rect">
            <a:avLst/>
          </a:prstGeom>
          <a:noFill/>
        </p:spPr>
      </p:pic>
    </p:spTree>
    <p:extLst>
      <p:ext uri="{BB962C8B-B14F-4D97-AF65-F5344CB8AC3E}">
        <p14:creationId xmlns:p14="http://schemas.microsoft.com/office/powerpoint/2010/main" val="39631687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566DB29-E034-8944-C09E-A4CA1CAC0562}"/>
              </a:ext>
            </a:extLst>
          </p:cNvPr>
          <p:cNvSpPr txBox="1"/>
          <p:nvPr/>
        </p:nvSpPr>
        <p:spPr>
          <a:xfrm>
            <a:off x="371062" y="715618"/>
            <a:ext cx="11453385" cy="3785652"/>
          </a:xfrm>
          <a:prstGeom prst="rect">
            <a:avLst/>
          </a:prstGeom>
          <a:noFill/>
        </p:spPr>
        <p:txBody>
          <a:bodyPr wrap="square" rtlCol="0">
            <a:spAutoFit/>
          </a:bodyPr>
          <a:lstStyle/>
          <a:p>
            <a:pPr algn="just"/>
            <a:r>
              <a:rPr lang="pt-BR" sz="2300" b="1" dirty="0">
                <a:latin typeface="Arial Narrow" panose="020B0606020202030204" pitchFamily="34" charset="0"/>
              </a:rPr>
              <a:t>17</a:t>
            </a:r>
            <a:r>
              <a:rPr lang="pt-BR" sz="2300" dirty="0">
                <a:latin typeface="Arial Narrow" panose="020B0606020202030204" pitchFamily="34" charset="0"/>
              </a:rPr>
              <a:t>. Pode-se inferir que a tira coloca em discussão:</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A importância da tecnologia no combate da destruição do meio ambiente.</a:t>
            </a:r>
          </a:p>
          <a:p>
            <a:pPr algn="just"/>
            <a:r>
              <a:rPr lang="pt-BR" sz="2300" dirty="0">
                <a:latin typeface="Arial Narrow" panose="020B0606020202030204" pitchFamily="34" charset="0"/>
              </a:rPr>
              <a:t>(B) As crianças, cada vez mais, aprendem, por meio de seus celulares, a conviver com a natureza e admirá-la.</a:t>
            </a:r>
          </a:p>
          <a:p>
            <a:pPr algn="just"/>
            <a:r>
              <a:rPr lang="pt-BR" sz="2300" dirty="0">
                <a:latin typeface="Arial Narrow" panose="020B0606020202030204" pitchFamily="34" charset="0"/>
              </a:rPr>
              <a:t>(C) As crianças e os adultos convivem de forma distinta com os meios de reprodução eletrônica de imagens e textos.</a:t>
            </a:r>
          </a:p>
          <a:p>
            <a:pPr algn="just"/>
            <a:r>
              <a:rPr lang="pt-BR" sz="2300" dirty="0">
                <a:latin typeface="Arial Narrow" panose="020B0606020202030204" pitchFamily="34" charset="0"/>
              </a:rPr>
              <a:t>(D) A representação do mundo, por meio de imagens, afasta cada vez mais o ser humano da interação com o meio natural.</a:t>
            </a:r>
          </a:p>
          <a:p>
            <a:pPr algn="just"/>
            <a:r>
              <a:rPr lang="pt-BR" sz="2300" dirty="0">
                <a:latin typeface="Arial Narrow" panose="020B0606020202030204" pitchFamily="34" charset="0"/>
              </a:rPr>
              <a:t>(E) As crianças não sentem falta do contato com a natureza, uma vez que os meios eletrônicos simulam essa proximidade.</a:t>
            </a:r>
          </a:p>
        </p:txBody>
      </p:sp>
    </p:spTree>
    <p:extLst>
      <p:ext uri="{BB962C8B-B14F-4D97-AF65-F5344CB8AC3E}">
        <p14:creationId xmlns:p14="http://schemas.microsoft.com/office/powerpoint/2010/main" val="277226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A495915-7F03-86B9-7749-54641D167F79}"/>
              </a:ext>
            </a:extLst>
          </p:cNvPr>
          <p:cNvSpPr txBox="1"/>
          <p:nvPr/>
        </p:nvSpPr>
        <p:spPr>
          <a:xfrm>
            <a:off x="322729" y="736122"/>
            <a:ext cx="11510683" cy="5355312"/>
          </a:xfrm>
          <a:prstGeom prst="rect">
            <a:avLst/>
          </a:prstGeom>
          <a:noFill/>
        </p:spPr>
        <p:txBody>
          <a:bodyPr wrap="square" rtlCol="0">
            <a:spAutoFit/>
          </a:bodyPr>
          <a:lstStyle/>
          <a:p>
            <a:r>
              <a:rPr lang="pt-BR" sz="2300" dirty="0">
                <a:latin typeface="Arial Narrow" panose="020B0606020202030204" pitchFamily="34" charset="0"/>
              </a:rPr>
              <a:t>Leia os textos I e II e responda às atividades propostas.</a:t>
            </a:r>
          </a:p>
          <a:p>
            <a:r>
              <a:rPr lang="pt-BR" sz="2300" b="1" dirty="0">
                <a:latin typeface="Arial Narrow" panose="020B0606020202030204" pitchFamily="34" charset="0"/>
              </a:rPr>
              <a:t>Texto I</a:t>
            </a:r>
          </a:p>
          <a:p>
            <a:pPr algn="ctr"/>
            <a:r>
              <a:rPr lang="pt-BR" sz="2300" b="1" dirty="0">
                <a:latin typeface="Arial Narrow" panose="020B0606020202030204" pitchFamily="34" charset="0"/>
              </a:rPr>
              <a:t>Equipe brasileira fica em primeiro lugar no Campeonato Mundial de Robótica</a:t>
            </a:r>
          </a:p>
          <a:p>
            <a:pPr algn="ctr"/>
            <a:r>
              <a:rPr lang="pt-BR" sz="2300" i="1" dirty="0">
                <a:latin typeface="Arial Narrow" panose="020B0606020202030204" pitchFamily="34" charset="0"/>
              </a:rPr>
              <a:t>Além de levar o projeto vencedor, as equipes ganharam mais oito prêmios no torneio</a:t>
            </a:r>
          </a:p>
          <a:p>
            <a:pPr algn="just"/>
            <a:r>
              <a:rPr lang="pt-BR" sz="1000" dirty="0">
                <a:latin typeface="Arial Narrow" panose="020B0606020202030204" pitchFamily="34" charset="0"/>
              </a:rPr>
              <a:t>      </a:t>
            </a:r>
          </a:p>
          <a:p>
            <a:pPr indent="447675" algn="just"/>
            <a:r>
              <a:rPr lang="pt-BR" sz="2300" dirty="0">
                <a:latin typeface="Arial Narrow" panose="020B0606020202030204" pitchFamily="34" charset="0"/>
              </a:rPr>
              <a:t>A delegação brasileira do Campeonato Mundial de Robótica recebeu neste sábado (20) nove prêmios, entre eles o de melhor projeto da competição. Os robôs feitos de peças de Lego ficaram em primeiro e segundo lugar na classificação. O torneio que acontece todo ano reuniu cerca de 15 mil estudantes de 6 a 19 anos vindos de mais de 50 países. A equipe “Los Atômicos”, de Araras, interior de São Paulo, foi a grande campeã do evento.</a:t>
            </a:r>
          </a:p>
          <a:p>
            <a:pPr indent="447675" algn="just"/>
            <a:r>
              <a:rPr lang="pt-BR" sz="2300" dirty="0">
                <a:latin typeface="Arial Narrow" panose="020B0606020202030204" pitchFamily="34" charset="0"/>
              </a:rPr>
              <a:t>O Campeonato Mundial de Robótica organizado pela ONG For </a:t>
            </a:r>
            <a:r>
              <a:rPr lang="pt-BR" sz="2300" dirty="0" err="1">
                <a:latin typeface="Arial Narrow" panose="020B0606020202030204" pitchFamily="34" charset="0"/>
              </a:rPr>
              <a:t>Inspiration</a:t>
            </a:r>
            <a:r>
              <a:rPr lang="pt-BR" sz="2300" dirty="0">
                <a:latin typeface="Arial Narrow" panose="020B0606020202030204" pitchFamily="34" charset="0"/>
              </a:rPr>
              <a:t> </a:t>
            </a:r>
            <a:r>
              <a:rPr lang="pt-BR" sz="2300" dirty="0" err="1">
                <a:latin typeface="Arial Narrow" panose="020B0606020202030204" pitchFamily="34" charset="0"/>
              </a:rPr>
              <a:t>and</a:t>
            </a:r>
            <a:r>
              <a:rPr lang="pt-BR" sz="2300" dirty="0">
                <a:latin typeface="Arial Narrow" panose="020B0606020202030204" pitchFamily="34" charset="0"/>
              </a:rPr>
              <a:t> </a:t>
            </a:r>
            <a:r>
              <a:rPr lang="pt-BR" sz="2300" dirty="0" err="1">
                <a:latin typeface="Arial Narrow" panose="020B0606020202030204" pitchFamily="34" charset="0"/>
              </a:rPr>
              <a:t>Recognition</a:t>
            </a:r>
            <a:r>
              <a:rPr lang="pt-BR" sz="2300" dirty="0">
                <a:latin typeface="Arial Narrow" panose="020B0606020202030204" pitchFamily="34" charset="0"/>
              </a:rPr>
              <a:t> of Science </a:t>
            </a:r>
            <a:r>
              <a:rPr lang="pt-BR" sz="2300" dirty="0" err="1">
                <a:latin typeface="Arial Narrow" panose="020B0606020202030204" pitchFamily="34" charset="0"/>
              </a:rPr>
              <a:t>and</a:t>
            </a:r>
            <a:r>
              <a:rPr lang="pt-BR" sz="2300" dirty="0">
                <a:latin typeface="Arial Narrow" panose="020B0606020202030204" pitchFamily="34" charset="0"/>
              </a:rPr>
              <a:t> Technology (</a:t>
            </a:r>
            <a:r>
              <a:rPr lang="pt-BR" sz="2300" dirty="0" err="1">
                <a:latin typeface="Arial Narrow" panose="020B0606020202030204" pitchFamily="34" charset="0"/>
              </a:rPr>
              <a:t>First</a:t>
            </a:r>
            <a:r>
              <a:rPr lang="pt-BR" sz="2300" dirty="0">
                <a:latin typeface="Arial Narrow" panose="020B0606020202030204" pitchFamily="34" charset="0"/>
              </a:rPr>
              <a:t>) começou na quarta-feira (17) e terminou neste sábado (20) em Houston, nos Estados Unidos.</a:t>
            </a:r>
          </a:p>
          <a:p>
            <a:pPr indent="447675" algn="just"/>
            <a:r>
              <a:rPr lang="pt-BR" sz="2300" dirty="0">
                <a:latin typeface="Arial Narrow" panose="020B0606020202030204" pitchFamily="34" charset="0"/>
              </a:rPr>
              <a:t>A delegação brasileira foi composta por 144 alunos de escolas públicas e privadas de dez estados, maior número desde que o país entrou na competição, em 2000.</a:t>
            </a:r>
          </a:p>
        </p:txBody>
      </p:sp>
    </p:spTree>
    <p:extLst>
      <p:ext uri="{BB962C8B-B14F-4D97-AF65-F5344CB8AC3E}">
        <p14:creationId xmlns:p14="http://schemas.microsoft.com/office/powerpoint/2010/main" val="130672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FCF6F49-060F-2C1F-6003-C7FCFBAF3B1F}"/>
              </a:ext>
            </a:extLst>
          </p:cNvPr>
          <p:cNvSpPr txBox="1"/>
          <p:nvPr/>
        </p:nvSpPr>
        <p:spPr>
          <a:xfrm>
            <a:off x="349624" y="954157"/>
            <a:ext cx="11528611" cy="477054"/>
          </a:xfrm>
          <a:prstGeom prst="rect">
            <a:avLst/>
          </a:prstGeom>
          <a:noFill/>
        </p:spPr>
        <p:txBody>
          <a:bodyPr wrap="square" rtlCol="0">
            <a:spAutoFit/>
          </a:bodyPr>
          <a:lstStyle/>
          <a:p>
            <a:r>
              <a:rPr lang="pt-BR" sz="2500" b="1" dirty="0">
                <a:solidFill>
                  <a:schemeClr val="accent2">
                    <a:lumMod val="75000"/>
                  </a:schemeClr>
                </a:solidFill>
                <a:latin typeface="Arial Narrow" panose="020B0606020202030204" pitchFamily="34" charset="0"/>
              </a:rPr>
              <a:t>► Produção textual</a:t>
            </a:r>
          </a:p>
        </p:txBody>
      </p:sp>
      <p:sp>
        <p:nvSpPr>
          <p:cNvPr id="3" name="CaixaDeTexto 2">
            <a:extLst>
              <a:ext uri="{FF2B5EF4-FFF2-40B4-BE49-F238E27FC236}">
                <a16:creationId xmlns:a16="http://schemas.microsoft.com/office/drawing/2014/main" id="{B0B1AB43-C8BD-38B4-9C4F-56E00630A728}"/>
              </a:ext>
            </a:extLst>
          </p:cNvPr>
          <p:cNvSpPr txBox="1"/>
          <p:nvPr/>
        </p:nvSpPr>
        <p:spPr>
          <a:xfrm>
            <a:off x="349624" y="2016668"/>
            <a:ext cx="11528611" cy="3277820"/>
          </a:xfrm>
          <a:prstGeom prst="rect">
            <a:avLst/>
          </a:prstGeom>
          <a:noFill/>
        </p:spPr>
        <p:txBody>
          <a:bodyPr wrap="square" rtlCol="0">
            <a:spAutoFit/>
          </a:bodyPr>
          <a:lstStyle/>
          <a:p>
            <a:pPr algn="just"/>
            <a:r>
              <a:rPr lang="pt-BR" sz="2300" b="1" dirty="0">
                <a:latin typeface="Arial Narrow" panose="020B0606020202030204" pitchFamily="34" charset="0"/>
              </a:rPr>
              <a:t>        Estudante, você fará uma reportagem sobre as conquistas tecnológicas que vieram para facilitar a vida das pessoas. Para se preparar, comece lembrando-se de que a reportagem é um gênero jornalístico, que se baseia na observação direta dos acontecimentos/fatos e na investigação feita pelo repórter. Normalmente, a informação recolhida é completada pelo depoimento de testemunhas dos acontecimentos, pela própria opinião do repórter (introduzindo marcas de subjetividade no texto), por imagens, gráficos, fotografias... Isto é, esse gênero textual apresenta opiniões, análises, dados, ou seja, vai muito além dos fatos, pois explora várias facetas de um mesmo assunto. O texto a seguir é composto de fragmentos de uma reportagem que trata das conquistas tecnológicas relacionadas à segurança. Leia-o.</a:t>
            </a:r>
          </a:p>
        </p:txBody>
      </p:sp>
    </p:spTree>
    <p:extLst>
      <p:ext uri="{BB962C8B-B14F-4D97-AF65-F5344CB8AC3E}">
        <p14:creationId xmlns:p14="http://schemas.microsoft.com/office/powerpoint/2010/main" val="2955538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B9F0C2A3-5E70-D8D0-3A3B-61AE7CB89972}"/>
              </a:ext>
            </a:extLst>
          </p:cNvPr>
          <p:cNvSpPr txBox="1"/>
          <p:nvPr/>
        </p:nvSpPr>
        <p:spPr>
          <a:xfrm>
            <a:off x="313765" y="781878"/>
            <a:ext cx="11546542" cy="5755422"/>
          </a:xfrm>
          <a:prstGeom prst="rect">
            <a:avLst/>
          </a:prstGeom>
          <a:noFill/>
        </p:spPr>
        <p:txBody>
          <a:bodyPr wrap="square" rtlCol="0">
            <a:spAutoFit/>
          </a:bodyPr>
          <a:lstStyle/>
          <a:p>
            <a:pPr algn="just"/>
            <a:r>
              <a:rPr lang="pt-BR" sz="2300" b="1" dirty="0">
                <a:latin typeface="Arial Narrow" panose="020B0606020202030204" pitchFamily="34" charset="0"/>
              </a:rPr>
              <a:t>Texto I</a:t>
            </a:r>
          </a:p>
          <a:p>
            <a:pPr algn="ctr"/>
            <a:r>
              <a:rPr lang="pt-BR" sz="2300" b="1" dirty="0">
                <a:latin typeface="Arial Narrow" panose="020B0606020202030204" pitchFamily="34" charset="0"/>
              </a:rPr>
              <a:t>Alertas contra o sono</a:t>
            </a:r>
          </a:p>
          <a:p>
            <a:pPr indent="447675" algn="just"/>
            <a:r>
              <a:rPr lang="pt-BR" sz="2300" dirty="0">
                <a:latin typeface="Arial Narrow" panose="020B0606020202030204" pitchFamily="34" charset="0"/>
              </a:rPr>
              <a:t>Sono, cansaço e distração ao volante – além de embriaguez e excesso de velocidade – estão entre as principais causas de acidentes de trânsito, que todos os anos levam à morte cerca de 42 mil pessoas no Brasil, de acordo com o Sistema de Informações sobre Mortalidade (SIM) coordenado pelo Ministério da Saúde. É um fenômeno global, segundo a Organização Mundial da Saúde (OMS), que contabilizou 1,2 milhão de pessoas mortas a cada ano em acidentes de trânsito. […]</a:t>
            </a:r>
          </a:p>
          <a:p>
            <a:pPr indent="447675" algn="just"/>
            <a:r>
              <a:rPr lang="pt-BR" sz="2300" dirty="0">
                <a:latin typeface="Arial Narrow" panose="020B0606020202030204" pitchFamily="34" charset="0"/>
              </a:rPr>
              <a:t>Com tamanho problema, são sempre bem-vindas tecnologias que possam de alguma forma reduzir esses números. No Brasil, duas delas estão em desenvolvimento para tentar diminuir pelo menos os acidentes entre motoristas de caminhões e ônibus, causados por sono, cansaço ou distração. A primeira é uma poltrona </a:t>
            </a:r>
            <a:r>
              <a:rPr lang="pt-BR" sz="2300" dirty="0" err="1">
                <a:latin typeface="Arial Narrow" panose="020B0606020202030204" pitchFamily="34" charset="0"/>
              </a:rPr>
              <a:t>antissono</a:t>
            </a:r>
            <a:r>
              <a:rPr lang="pt-BR" sz="2300" dirty="0">
                <a:latin typeface="Arial Narrow" panose="020B0606020202030204" pitchFamily="34" charset="0"/>
              </a:rPr>
              <a:t>, criada pelas empresas Marcopolo, TWE e Centro Multidisciplinar de Sonolência e Acidentes (</a:t>
            </a:r>
            <a:r>
              <a:rPr lang="pt-BR" sz="2300" dirty="0" err="1">
                <a:latin typeface="Arial Narrow" panose="020B0606020202030204" pitchFamily="34" charset="0"/>
              </a:rPr>
              <a:t>Cemsa</a:t>
            </a:r>
            <a:r>
              <a:rPr lang="pt-BR" sz="2300" dirty="0">
                <a:latin typeface="Arial Narrow" panose="020B0606020202030204" pitchFamily="34" charset="0"/>
              </a:rPr>
              <a:t>) que tenciona diminuir a fadiga do profissional e evitar que ele durma enquanto dirige. A outra, da Vale, é um dispositivo, chamado </a:t>
            </a:r>
            <a:r>
              <a:rPr lang="pt-BR" sz="2300" dirty="0" err="1">
                <a:latin typeface="Arial Narrow" panose="020B0606020202030204" pitchFamily="34" charset="0"/>
              </a:rPr>
              <a:t>Brain</a:t>
            </a:r>
            <a:r>
              <a:rPr lang="pt-BR" sz="2300" dirty="0">
                <a:latin typeface="Arial Narrow" panose="020B0606020202030204" pitchFamily="34" charset="0"/>
              </a:rPr>
              <a:t> Computer Interface (BCI), capaz de captar ondas elétricas do cérebro e, com isso, prever ações que um motorista de caminhão nas minas da empresa e, no futuro, em veículos pesados que trafegam em estradas, ou ainda maquinista de um trem irá tomar – como frear, por exemplo – e realizá-las antes que o condutor tome a iniciativa.</a:t>
            </a:r>
          </a:p>
        </p:txBody>
      </p:sp>
    </p:spTree>
    <p:extLst>
      <p:ext uri="{BB962C8B-B14F-4D97-AF65-F5344CB8AC3E}">
        <p14:creationId xmlns:p14="http://schemas.microsoft.com/office/powerpoint/2010/main" val="3192454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5399E92-43AA-2AF9-2A99-D30D7D46E013}"/>
              </a:ext>
            </a:extLst>
          </p:cNvPr>
          <p:cNvSpPr txBox="1"/>
          <p:nvPr/>
        </p:nvSpPr>
        <p:spPr>
          <a:xfrm>
            <a:off x="344557" y="861391"/>
            <a:ext cx="11515749" cy="2723823"/>
          </a:xfrm>
          <a:prstGeom prst="rect">
            <a:avLst/>
          </a:prstGeom>
          <a:noFill/>
        </p:spPr>
        <p:txBody>
          <a:bodyPr wrap="square" rtlCol="0">
            <a:spAutoFit/>
          </a:bodyPr>
          <a:lstStyle/>
          <a:p>
            <a:pPr indent="447675" algn="just"/>
            <a:r>
              <a:rPr lang="pt-BR" sz="2300" dirty="0">
                <a:latin typeface="Arial Narrow" panose="020B0606020202030204" pitchFamily="34" charset="0"/>
              </a:rPr>
              <a:t>A cadeira de motorista da Marcopolo, fabricante de carrocerias de ônibus, [é] chamada </a:t>
            </a:r>
            <a:r>
              <a:rPr lang="pt-BR" sz="2300" dirty="0" err="1">
                <a:latin typeface="Arial Narrow" panose="020B0606020202030204" pitchFamily="34" charset="0"/>
              </a:rPr>
              <a:t>Antisleep</a:t>
            </a:r>
            <a:r>
              <a:rPr lang="pt-BR" sz="2300" dirty="0">
                <a:latin typeface="Arial Narrow" panose="020B0606020202030204" pitchFamily="34" charset="0"/>
              </a:rPr>
              <a:t> </a:t>
            </a:r>
            <a:r>
              <a:rPr lang="pt-BR" sz="2300" dirty="0" err="1">
                <a:latin typeface="Arial Narrow" panose="020B0606020202030204" pitchFamily="34" charset="0"/>
              </a:rPr>
              <a:t>Seat</a:t>
            </a:r>
            <a:r>
              <a:rPr lang="pt-BR" sz="2300" dirty="0">
                <a:latin typeface="Arial Narrow" panose="020B0606020202030204" pitchFamily="34" charset="0"/>
              </a:rPr>
              <a:t> […].</a:t>
            </a:r>
          </a:p>
          <a:p>
            <a:pPr indent="447675" algn="just"/>
            <a:r>
              <a:rPr lang="pt-BR" sz="2300" dirty="0">
                <a:latin typeface="Arial Narrow" panose="020B0606020202030204" pitchFamily="34" charset="0"/>
              </a:rPr>
              <a:t>A poltrona é equipada com quatro dispositivos – assento vibratório, manta térmica de aquecimento, ventiladores e alto-falantes para mensagens –, que atuam nos momentos de fadiga e sonolência do motorista com o objetivo de mantê-lo alerta. Os comandos da cadeira são acionados por um aplicativo de celular, desenvolvido pelo </a:t>
            </a:r>
            <a:r>
              <a:rPr lang="pt-BR" sz="2300" dirty="0" err="1">
                <a:latin typeface="Arial Narrow" panose="020B0606020202030204" pitchFamily="34" charset="0"/>
              </a:rPr>
              <a:t>Cemsa</a:t>
            </a:r>
            <a:r>
              <a:rPr lang="pt-BR" sz="2300" dirty="0">
                <a:latin typeface="Arial Narrow" panose="020B0606020202030204" pitchFamily="34" charset="0"/>
              </a:rPr>
              <a:t>, que se comunica com a poltrona por </a:t>
            </a:r>
            <a:r>
              <a:rPr lang="pt-BR" sz="2300" dirty="0" err="1">
                <a:latin typeface="Arial Narrow" panose="020B0606020202030204" pitchFamily="34" charset="0"/>
              </a:rPr>
              <a:t>bluetooth</a:t>
            </a:r>
            <a:r>
              <a:rPr lang="pt-BR" sz="2300" dirty="0">
                <a:latin typeface="Arial Narrow" panose="020B0606020202030204" pitchFamily="34" charset="0"/>
              </a:rPr>
              <a:t>.</a:t>
            </a:r>
          </a:p>
          <a:p>
            <a:pPr indent="447675" algn="just"/>
            <a:r>
              <a:rPr lang="pt-BR" sz="2300" dirty="0">
                <a:latin typeface="Arial Narrow" panose="020B0606020202030204" pitchFamily="34" charset="0"/>
              </a:rPr>
              <a:t>[…]</a:t>
            </a:r>
          </a:p>
          <a:p>
            <a:pPr algn="r"/>
            <a:r>
              <a:rPr lang="pt-BR" sz="1100" dirty="0">
                <a:latin typeface="Arial Narrow" panose="020B0606020202030204" pitchFamily="34" charset="0"/>
              </a:rPr>
              <a:t>Disponível em: https://rainhadobrasil.g12.br/</a:t>
            </a:r>
            <a:r>
              <a:rPr lang="pt-BR" sz="1100" dirty="0" err="1">
                <a:latin typeface="Arial Narrow" panose="020B0606020202030204" pitchFamily="34" charset="0"/>
              </a:rPr>
              <a:t>ckfinder</a:t>
            </a:r>
            <a:r>
              <a:rPr lang="pt-BR" sz="1100" dirty="0">
                <a:latin typeface="Arial Narrow" panose="020B0606020202030204" pitchFamily="34" charset="0"/>
              </a:rPr>
              <a:t>/</a:t>
            </a:r>
            <a:r>
              <a:rPr lang="pt-BR" sz="1100" dirty="0" err="1">
                <a:latin typeface="Arial Narrow" panose="020B0606020202030204" pitchFamily="34" charset="0"/>
              </a:rPr>
              <a:t>userfiles</a:t>
            </a:r>
            <a:r>
              <a:rPr lang="pt-BR" sz="1100" dirty="0">
                <a:latin typeface="Arial Narrow" panose="020B0606020202030204" pitchFamily="34" charset="0"/>
              </a:rPr>
              <a:t>/files/PDF_8004-EF2-6A-T7(1).</a:t>
            </a:r>
            <a:r>
              <a:rPr lang="pt-BR" sz="1100" dirty="0" err="1">
                <a:latin typeface="Arial Narrow" panose="020B0606020202030204" pitchFamily="34" charset="0"/>
              </a:rPr>
              <a:t>pdf</a:t>
            </a:r>
            <a:r>
              <a:rPr lang="pt-BR" sz="1100" dirty="0">
                <a:latin typeface="Arial Narrow" panose="020B0606020202030204" pitchFamily="34" charset="0"/>
              </a:rPr>
              <a:t>. Acesso em: 14 de nov. 2024.</a:t>
            </a:r>
          </a:p>
        </p:txBody>
      </p:sp>
      <p:sp>
        <p:nvSpPr>
          <p:cNvPr id="3" name="CaixaDeTexto 2">
            <a:extLst>
              <a:ext uri="{FF2B5EF4-FFF2-40B4-BE49-F238E27FC236}">
                <a16:creationId xmlns:a16="http://schemas.microsoft.com/office/drawing/2014/main" id="{2F55332F-CB77-A6AD-924D-FD17CB5BE3F4}"/>
              </a:ext>
            </a:extLst>
          </p:cNvPr>
          <p:cNvSpPr txBox="1"/>
          <p:nvPr/>
        </p:nvSpPr>
        <p:spPr>
          <a:xfrm>
            <a:off x="344556" y="3873532"/>
            <a:ext cx="11515749" cy="2569934"/>
          </a:xfrm>
          <a:prstGeom prst="rect">
            <a:avLst/>
          </a:prstGeom>
          <a:noFill/>
        </p:spPr>
        <p:txBody>
          <a:bodyPr wrap="square" rtlCol="0">
            <a:spAutoFit/>
          </a:bodyPr>
          <a:lstStyle/>
          <a:p>
            <a:pPr algn="just"/>
            <a:r>
              <a:rPr lang="pt-BR" sz="2300" b="1" dirty="0">
                <a:latin typeface="Arial Narrow" panose="020B0606020202030204" pitchFamily="34" charset="0"/>
              </a:rPr>
              <a:t>ORIENTAÇÕES GERAIS PARA PRODUZIR A REPORTAGEM:</a:t>
            </a:r>
          </a:p>
          <a:p>
            <a:pPr algn="just"/>
            <a:r>
              <a:rPr lang="pt-BR" sz="2300" dirty="0">
                <a:latin typeface="Arial Narrow" panose="020B0606020202030204" pitchFamily="34" charset="0"/>
              </a:rPr>
              <a:t>1) Ao redigir seu texto, obedeça às normas do gênero.</a:t>
            </a:r>
          </a:p>
          <a:p>
            <a:pPr algn="just"/>
            <a:r>
              <a:rPr lang="pt-BR" sz="2300" dirty="0">
                <a:latin typeface="Arial Narrow" panose="020B0606020202030204" pitchFamily="34" charset="0"/>
              </a:rPr>
              <a:t>2) Faça um projeto de texto antes de iniciar a escrita, leia os textos da coletânea, marque palavras/expressões/trechos-chave. A organização é o primeiro passo para elaborar o seu texto.</a:t>
            </a:r>
          </a:p>
          <a:p>
            <a:pPr algn="just"/>
            <a:r>
              <a:rPr lang="pt-BR" sz="2300" dirty="0">
                <a:latin typeface="Arial Narrow" panose="020B0606020202030204" pitchFamily="34" charset="0"/>
              </a:rPr>
              <a:t>3) Anote os principais aspectos da sua produção retomando as características do gênero.</a:t>
            </a:r>
          </a:p>
          <a:p>
            <a:pPr algn="just"/>
            <a:r>
              <a:rPr lang="pt-BR" sz="2300" dirty="0">
                <a:latin typeface="Arial Narrow" panose="020B0606020202030204" pitchFamily="34" charset="0"/>
              </a:rPr>
              <a:t>4) Reflita sobre o tema explorado da reportagem que você vai analisar, quais são os elementos que compõem o texto, como: fatos, pesquisas, dados comprovados (vozes textuais) entre outros.</a:t>
            </a:r>
          </a:p>
        </p:txBody>
      </p:sp>
    </p:spTree>
    <p:extLst>
      <p:ext uri="{BB962C8B-B14F-4D97-AF65-F5344CB8AC3E}">
        <p14:creationId xmlns:p14="http://schemas.microsoft.com/office/powerpoint/2010/main" val="306670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0B9B6F4-8EAE-4C93-1697-7FF64CE60F69}"/>
              </a:ext>
            </a:extLst>
          </p:cNvPr>
          <p:cNvSpPr txBox="1"/>
          <p:nvPr/>
        </p:nvSpPr>
        <p:spPr>
          <a:xfrm>
            <a:off x="327211" y="678979"/>
            <a:ext cx="11537577" cy="5978560"/>
          </a:xfrm>
          <a:prstGeom prst="rect">
            <a:avLst/>
          </a:prstGeom>
          <a:noFill/>
        </p:spPr>
        <p:txBody>
          <a:bodyPr wrap="square" rtlCol="0">
            <a:spAutoFit/>
          </a:bodyPr>
          <a:lstStyle/>
          <a:p>
            <a:pPr algn="just"/>
            <a:r>
              <a:rPr lang="pt-BR" sz="2250" dirty="0">
                <a:latin typeface="Arial Narrow" panose="020B0606020202030204" pitchFamily="34" charset="0"/>
              </a:rPr>
              <a:t>5) Elabore o primeiro parágrafo pensando nas pessoas que não leram a reportagem, traga clareza e mostre para o leitor o que será resenhado (tema e outros aspectos) num breve resumo e de maneira contextualizada.</a:t>
            </a:r>
          </a:p>
          <a:p>
            <a:pPr algn="just"/>
            <a:r>
              <a:rPr lang="pt-BR" sz="2250" dirty="0">
                <a:latin typeface="Arial Narrow" panose="020B0606020202030204" pitchFamily="34" charset="0"/>
              </a:rPr>
              <a:t>6) Sua escrita precisa ser fluida, objetiva e clara. Afinal, as pessoas/leitores devem compreender o seu texto.</a:t>
            </a:r>
          </a:p>
          <a:p>
            <a:pPr algn="just"/>
            <a:r>
              <a:rPr lang="pt-BR" sz="2250" dirty="0">
                <a:latin typeface="Arial Narrow" panose="020B0606020202030204" pitchFamily="34" charset="0"/>
              </a:rPr>
              <a:t>7) Faça associações, apresente intertextualidade, trazer outros autores (vozes) é um aspecto valorizado na construção do gênero resenha crítica.</a:t>
            </a:r>
          </a:p>
          <a:p>
            <a:pPr algn="just"/>
            <a:r>
              <a:rPr lang="pt-BR" sz="2250" dirty="0">
                <a:latin typeface="Arial Narrow" panose="020B0606020202030204" pitchFamily="34" charset="0"/>
              </a:rPr>
              <a:t>8) Tenha um roteiro de perguntas direcionadas em mente, essa é uma maneira eficiente de desenvolver uma boa escrita. Por exemplo: Qual é o assunto dessa reportagem? / Esse texto tem algum diferencial? / Qual é a intenção/finalidade dessa reportagem? /Preciso de conhecimentos específicos para entender o que essa reportagem quer comunicar? / Esse texto é interessante? / Existem imagens? Elas foram bem escolhidas?</a:t>
            </a:r>
          </a:p>
          <a:p>
            <a:pPr algn="just"/>
            <a:r>
              <a:rPr lang="pt-BR" sz="2250" dirty="0">
                <a:latin typeface="Arial Narrow" panose="020B0606020202030204" pitchFamily="34" charset="0"/>
              </a:rPr>
              <a:t>9) Agora, depois dessa reflexão analítica e do seu “projeto de texto” (alicerce) escreva a sua reportagem.</a:t>
            </a:r>
          </a:p>
          <a:p>
            <a:pPr algn="just"/>
            <a:r>
              <a:rPr lang="pt-BR" sz="2250" dirty="0">
                <a:latin typeface="Arial Narrow" panose="020B0606020202030204" pitchFamily="34" charset="0"/>
              </a:rPr>
              <a:t>10) Priorize a norma culta da língua e o sentido denotativo das palavras.</a:t>
            </a:r>
          </a:p>
          <a:p>
            <a:pPr algn="just"/>
            <a:r>
              <a:rPr lang="pt-BR" sz="2250" dirty="0">
                <a:latin typeface="Arial Narrow" panose="020B0606020202030204" pitchFamily="34" charset="0"/>
              </a:rPr>
              <a:t>11) Assim que finalizar a sua escrita, releia voltando nesses aspectos aqui apresentados e veja se você atentou para esses pontos durante a sua escrita.</a:t>
            </a:r>
          </a:p>
          <a:p>
            <a:pPr algn="just"/>
            <a:r>
              <a:rPr lang="pt-BR" sz="2250" dirty="0">
                <a:latin typeface="Arial Narrow" panose="020B0606020202030204" pitchFamily="34" charset="0"/>
              </a:rPr>
              <a:t>12) Dê um título para a sua reportagem. Esse título deverá deixar claro o aspecto da situação escolhida que você pretende abordar.</a:t>
            </a:r>
          </a:p>
          <a:p>
            <a:pPr algn="just"/>
            <a:r>
              <a:rPr lang="pt-BR" sz="2250" dirty="0">
                <a:latin typeface="Arial Narrow" panose="020B0606020202030204" pitchFamily="34" charset="0"/>
              </a:rPr>
              <a:t>13) Releia o texto e faça a reescrita.</a:t>
            </a:r>
          </a:p>
        </p:txBody>
      </p:sp>
    </p:spTree>
    <p:extLst>
      <p:ext uri="{BB962C8B-B14F-4D97-AF65-F5344CB8AC3E}">
        <p14:creationId xmlns:p14="http://schemas.microsoft.com/office/powerpoint/2010/main" val="24186467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6DC9F79-DBC9-6970-68D7-915898B09368}"/>
              </a:ext>
            </a:extLst>
          </p:cNvPr>
          <p:cNvSpPr txBox="1"/>
          <p:nvPr/>
        </p:nvSpPr>
        <p:spPr>
          <a:xfrm>
            <a:off x="351182" y="671691"/>
            <a:ext cx="11489635" cy="6186309"/>
          </a:xfrm>
          <a:prstGeom prst="rect">
            <a:avLst/>
          </a:prstGeom>
          <a:noFill/>
        </p:spPr>
        <p:txBody>
          <a:bodyPr wrap="square" rtlCol="0">
            <a:spAutoFit/>
          </a:bodyPr>
          <a:lstStyle/>
          <a:p>
            <a:pPr algn="just"/>
            <a:r>
              <a:rPr lang="pt-BR" sz="2200" b="1" dirty="0">
                <a:latin typeface="Arial Narrow" panose="020B0606020202030204" pitchFamily="34" charset="0"/>
              </a:rPr>
              <a:t>PRODUZINDO SEU TEXTO</a:t>
            </a:r>
          </a:p>
          <a:p>
            <a:pPr algn="just"/>
            <a:r>
              <a:rPr lang="pt-BR" sz="2200" dirty="0">
                <a:latin typeface="Arial Narrow" panose="020B0606020202030204" pitchFamily="34" charset="0"/>
              </a:rPr>
              <a:t>• Reflita sobre conquistas tecnológicas que facilitam de alguma forma nossa vida e selecione uma delas para ser seu tema.</a:t>
            </a:r>
          </a:p>
          <a:p>
            <a:pPr algn="just"/>
            <a:r>
              <a:rPr lang="pt-BR" sz="2200" dirty="0">
                <a:latin typeface="Arial Narrow" panose="020B0606020202030204" pitchFamily="34" charset="0"/>
              </a:rPr>
              <a:t>• Veja alguns exemplos que podem te inspirar ou servir de base para sua reportagem:</a:t>
            </a:r>
          </a:p>
          <a:p>
            <a:pPr marL="179388" algn="just"/>
            <a:r>
              <a:rPr lang="pt-BR" sz="2200" dirty="0">
                <a:latin typeface="Arial Narrow" panose="020B0606020202030204" pitchFamily="34" charset="0"/>
              </a:rPr>
              <a:t>a) Drone: em que medida pode facilitar algum aspecto de nossa vida?</a:t>
            </a:r>
          </a:p>
          <a:p>
            <a:pPr marL="179388" algn="just"/>
            <a:r>
              <a:rPr lang="pt-BR" sz="2200" dirty="0">
                <a:latin typeface="Arial Narrow" panose="020B0606020202030204" pitchFamily="34" charset="0"/>
              </a:rPr>
              <a:t>b) Colher estabilizadora: para pessoas que sofrem de tremor nas mãos.</a:t>
            </a:r>
          </a:p>
          <a:p>
            <a:pPr marL="179388" algn="just"/>
            <a:r>
              <a:rPr lang="pt-BR" sz="2200" dirty="0">
                <a:latin typeface="Arial Narrow" panose="020B0606020202030204" pitchFamily="34" charset="0"/>
              </a:rPr>
              <a:t>c) Robô aspirador de pó: será que um robô assim terá sucesso?</a:t>
            </a:r>
          </a:p>
          <a:p>
            <a:pPr marL="179388" algn="just"/>
            <a:r>
              <a:rPr lang="pt-BR" sz="2200" dirty="0">
                <a:latin typeface="Arial Narrow" panose="020B0606020202030204" pitchFamily="34" charset="0"/>
              </a:rPr>
              <a:t>d) Impressora 3D: já dá até para fazer casa com ela.</a:t>
            </a:r>
          </a:p>
          <a:p>
            <a:pPr algn="just"/>
            <a:r>
              <a:rPr lang="pt-BR" sz="2200" dirty="0">
                <a:latin typeface="Arial Narrow" panose="020B0606020202030204" pitchFamily="34" charset="0"/>
              </a:rPr>
              <a:t>• Você pode também buscar tecnologias mais simples, mas não menos importantes, como captação e filtragem da água da chuva, biodigestores, fraldas ecológicas, entre outras. Dê asas à sua imaginação!</a:t>
            </a:r>
          </a:p>
          <a:p>
            <a:pPr algn="just"/>
            <a:r>
              <a:rPr lang="pt-BR" sz="2200" dirty="0">
                <a:latin typeface="Arial Narrow" panose="020B0606020202030204" pitchFamily="34" charset="0"/>
              </a:rPr>
              <a:t>• Selecionado o tema, é hora de planejar a sua reportagem.</a:t>
            </a:r>
          </a:p>
          <a:p>
            <a:pPr algn="just"/>
            <a:r>
              <a:rPr lang="pt-BR" sz="2200" dirty="0">
                <a:latin typeface="Arial Narrow" panose="020B0606020202030204" pitchFamily="34" charset="0"/>
              </a:rPr>
              <a:t>• Aprofunde os seus conhecimentos a respeito da tecnologia escolhida.</a:t>
            </a:r>
          </a:p>
          <a:p>
            <a:pPr algn="just"/>
            <a:r>
              <a:rPr lang="pt-BR" sz="2200" dirty="0">
                <a:latin typeface="Arial Narrow" panose="020B0606020202030204" pitchFamily="34" charset="0"/>
              </a:rPr>
              <a:t>• Leia livros e reportagens a respeito do assunto; dessa forma, você terá como base as opiniões de especialistas.</a:t>
            </a:r>
          </a:p>
          <a:p>
            <a:pPr algn="just"/>
            <a:r>
              <a:rPr lang="pt-BR" sz="2200" dirty="0">
                <a:latin typeface="Arial Narrow" panose="020B0606020202030204" pitchFamily="34" charset="0"/>
              </a:rPr>
              <a:t>• Pense em fotos que ilustrem a tecnologia escolhida.</a:t>
            </a:r>
          </a:p>
          <a:p>
            <a:pPr algn="just"/>
            <a:r>
              <a:rPr lang="pt-BR" sz="2200" dirty="0">
                <a:latin typeface="Arial Narrow" panose="020B0606020202030204" pitchFamily="34" charset="0"/>
              </a:rPr>
              <a:t>• Explique como essa tecnologia funciona. Caso necessário, recorra a um infográfico.</a:t>
            </a:r>
          </a:p>
          <a:p>
            <a:pPr algn="just"/>
            <a:r>
              <a:rPr lang="pt-BR" sz="2200" dirty="0">
                <a:latin typeface="Arial Narrow" panose="020B0606020202030204" pitchFamily="34" charset="0"/>
              </a:rPr>
              <a:t>• Não se esqueça da manchete, do subtítulo, da legenda nas fotos, das falas (ou trechos de falas) que serão utilizadas no texto, assim como do seu ponto de vista.</a:t>
            </a:r>
          </a:p>
        </p:txBody>
      </p:sp>
    </p:spTree>
    <p:extLst>
      <p:ext uri="{BB962C8B-B14F-4D97-AF65-F5344CB8AC3E}">
        <p14:creationId xmlns:p14="http://schemas.microsoft.com/office/powerpoint/2010/main" val="8389723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6F10406-B75E-A509-8DCF-2F23AA98AABE}"/>
              </a:ext>
            </a:extLst>
          </p:cNvPr>
          <p:cNvSpPr txBox="1"/>
          <p:nvPr/>
        </p:nvSpPr>
        <p:spPr>
          <a:xfrm>
            <a:off x="344082" y="1430675"/>
            <a:ext cx="11543118" cy="460126"/>
          </a:xfrm>
          <a:prstGeom prst="rect">
            <a:avLst/>
          </a:prstGeom>
          <a:noFill/>
        </p:spPr>
        <p:txBody>
          <a:bodyPr wrap="square">
            <a:spAutoFit/>
          </a:bodyPr>
          <a:lstStyle/>
          <a:p>
            <a:pPr algn="just">
              <a:lnSpc>
                <a:spcPct val="114000"/>
              </a:lnSpc>
            </a:pPr>
            <a:r>
              <a:rPr lang="pt-BR" sz="230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Leia o texto e responda aos itens 1, 2.</a:t>
            </a:r>
          </a:p>
        </p:txBody>
      </p:sp>
      <p:sp>
        <p:nvSpPr>
          <p:cNvPr id="4" name="CaixaDeTexto 3">
            <a:extLst>
              <a:ext uri="{FF2B5EF4-FFF2-40B4-BE49-F238E27FC236}">
                <a16:creationId xmlns:a16="http://schemas.microsoft.com/office/drawing/2014/main" id="{00EEB050-6357-7939-A2E2-CC605861F983}"/>
              </a:ext>
            </a:extLst>
          </p:cNvPr>
          <p:cNvSpPr txBox="1"/>
          <p:nvPr/>
        </p:nvSpPr>
        <p:spPr>
          <a:xfrm>
            <a:off x="344082" y="1828048"/>
            <a:ext cx="11543118" cy="738664"/>
          </a:xfrm>
          <a:prstGeom prst="rect">
            <a:avLst/>
          </a:prstGeom>
          <a:noFill/>
        </p:spPr>
        <p:txBody>
          <a:bodyPr wrap="square" rtlCol="0">
            <a:spAutoFit/>
          </a:bodyPr>
          <a:lstStyle/>
          <a:p>
            <a:pPr algn="ctr"/>
            <a:r>
              <a:rPr lang="pt-BR" sz="2400" b="1" dirty="0">
                <a:latin typeface="Arial Narrow" panose="020B0606020202030204" pitchFamily="34" charset="0"/>
              </a:rPr>
              <a:t>Elegia</a:t>
            </a:r>
          </a:p>
          <a:p>
            <a:pPr algn="r"/>
            <a:r>
              <a:rPr lang="pt-BR" i="1" dirty="0">
                <a:latin typeface="Arial Narrow" panose="020B0606020202030204" pitchFamily="34" charset="0"/>
              </a:rPr>
              <a:t>Carlos Drummond de Andrade</a:t>
            </a:r>
          </a:p>
        </p:txBody>
      </p:sp>
      <p:pic>
        <p:nvPicPr>
          <p:cNvPr id="5" name="Imagem 4">
            <a:extLst>
              <a:ext uri="{FF2B5EF4-FFF2-40B4-BE49-F238E27FC236}">
                <a16:creationId xmlns:a16="http://schemas.microsoft.com/office/drawing/2014/main" id="{70C15075-AC3F-FF57-E1A3-E4432450C5F3}"/>
              </a:ext>
            </a:extLst>
          </p:cNvPr>
          <p:cNvPicPr>
            <a:picLocks noChangeAspect="1"/>
          </p:cNvPicPr>
          <p:nvPr/>
        </p:nvPicPr>
        <p:blipFill>
          <a:blip r:embed="rId2"/>
          <a:stretch>
            <a:fillRect/>
          </a:stretch>
        </p:blipFill>
        <p:spPr>
          <a:xfrm>
            <a:off x="344082" y="693570"/>
            <a:ext cx="4658223" cy="646356"/>
          </a:xfrm>
          <a:prstGeom prst="rect">
            <a:avLst/>
          </a:prstGeom>
        </p:spPr>
      </p:pic>
      <p:graphicFrame>
        <p:nvGraphicFramePr>
          <p:cNvPr id="7" name="Tabela 6">
            <a:extLst>
              <a:ext uri="{FF2B5EF4-FFF2-40B4-BE49-F238E27FC236}">
                <a16:creationId xmlns:a16="http://schemas.microsoft.com/office/drawing/2014/main" id="{16C7DE7E-085E-B979-3CDE-38025886FDE1}"/>
              </a:ext>
            </a:extLst>
          </p:cNvPr>
          <p:cNvGraphicFramePr>
            <a:graphicFrameLocks noGrp="1"/>
          </p:cNvGraphicFramePr>
          <p:nvPr>
            <p:extLst>
              <p:ext uri="{D42A27DB-BD31-4B8C-83A1-F6EECF244321}">
                <p14:modId xmlns:p14="http://schemas.microsoft.com/office/powerpoint/2010/main" val="397252093"/>
              </p:ext>
            </p:extLst>
          </p:nvPr>
        </p:nvGraphicFramePr>
        <p:xfrm>
          <a:off x="344082" y="2566712"/>
          <a:ext cx="11543118" cy="3947160"/>
        </p:xfrm>
        <a:graphic>
          <a:graphicData uri="http://schemas.openxmlformats.org/drawingml/2006/table">
            <a:tbl>
              <a:tblPr firstRow="1" bandRow="1">
                <a:tableStyleId>{5C22544A-7EE6-4342-B048-85BDC9FD1C3A}</a:tableStyleId>
              </a:tblPr>
              <a:tblGrid>
                <a:gridCol w="5771559">
                  <a:extLst>
                    <a:ext uri="{9D8B030D-6E8A-4147-A177-3AD203B41FA5}">
                      <a16:colId xmlns:a16="http://schemas.microsoft.com/office/drawing/2014/main" val="2868616054"/>
                    </a:ext>
                  </a:extLst>
                </a:gridCol>
                <a:gridCol w="5771559">
                  <a:extLst>
                    <a:ext uri="{9D8B030D-6E8A-4147-A177-3AD203B41FA5}">
                      <a16:colId xmlns:a16="http://schemas.microsoft.com/office/drawing/2014/main" val="525585160"/>
                    </a:ext>
                  </a:extLst>
                </a:gridCol>
              </a:tblGrid>
              <a:tr h="370840">
                <a:tc>
                  <a:txBody>
                    <a:bodyPr/>
                    <a:lstStyle/>
                    <a:p>
                      <a:pPr algn="just"/>
                      <a:r>
                        <a:rPr lang="pt-BR" sz="2300" b="0" dirty="0">
                          <a:solidFill>
                            <a:schemeClr val="tx1"/>
                          </a:solidFill>
                          <a:latin typeface="Arial Narrow" panose="020B0606020202030204" pitchFamily="34" charset="0"/>
                        </a:rPr>
                        <a:t>Ganhei (perdi) meu dia.</a:t>
                      </a:r>
                    </a:p>
                    <a:p>
                      <a:pPr algn="just"/>
                      <a:r>
                        <a:rPr lang="pt-BR" sz="2300" b="0" dirty="0">
                          <a:solidFill>
                            <a:schemeClr val="tx1"/>
                          </a:solidFill>
                          <a:latin typeface="Arial Narrow" panose="020B0606020202030204" pitchFamily="34" charset="0"/>
                        </a:rPr>
                        <a:t>E baixa a coisa fria</a:t>
                      </a:r>
                    </a:p>
                    <a:p>
                      <a:pPr algn="just"/>
                      <a:r>
                        <a:rPr lang="pt-BR" sz="2300" b="0" dirty="0">
                          <a:solidFill>
                            <a:schemeClr val="tx1"/>
                          </a:solidFill>
                          <a:latin typeface="Arial Narrow" panose="020B0606020202030204" pitchFamily="34" charset="0"/>
                        </a:rPr>
                        <a:t>Também chamada noite, e o frio ao frio</a:t>
                      </a:r>
                    </a:p>
                    <a:p>
                      <a:pPr algn="just"/>
                      <a:r>
                        <a:rPr lang="pt-BR" sz="2300" b="0" dirty="0">
                          <a:solidFill>
                            <a:schemeClr val="tx1"/>
                          </a:solidFill>
                          <a:latin typeface="Arial Narrow" panose="020B0606020202030204" pitchFamily="34" charset="0"/>
                        </a:rPr>
                        <a:t>em bruma se entrelaça, num suspiro.</a:t>
                      </a:r>
                    </a:p>
                    <a:p>
                      <a:r>
                        <a:rPr lang="pt-BR" sz="2300" b="0" dirty="0">
                          <a:solidFill>
                            <a:schemeClr val="tx1"/>
                          </a:solidFill>
                          <a:latin typeface="Arial Narrow" panose="020B0606020202030204" pitchFamily="34" charset="0"/>
                        </a:rPr>
                        <a:t>E me pergunto e me respiro</a:t>
                      </a:r>
                    </a:p>
                    <a:p>
                      <a:r>
                        <a:rPr lang="pt-BR" sz="2300" b="0" dirty="0">
                          <a:solidFill>
                            <a:schemeClr val="tx1"/>
                          </a:solidFill>
                          <a:latin typeface="Arial Narrow" panose="020B0606020202030204" pitchFamily="34" charset="0"/>
                        </a:rPr>
                        <a:t>na fuga deste dia que era mil</a:t>
                      </a:r>
                    </a:p>
                    <a:p>
                      <a:r>
                        <a:rPr lang="pt-BR" sz="2300" b="0" dirty="0">
                          <a:solidFill>
                            <a:schemeClr val="tx1"/>
                          </a:solidFill>
                          <a:latin typeface="Arial Narrow" panose="020B0606020202030204" pitchFamily="34" charset="0"/>
                        </a:rPr>
                        <a:t>para mim que esperava</a:t>
                      </a:r>
                    </a:p>
                    <a:p>
                      <a:r>
                        <a:rPr lang="pt-BR" sz="2300" b="0" dirty="0">
                          <a:solidFill>
                            <a:schemeClr val="tx1"/>
                          </a:solidFill>
                          <a:latin typeface="Arial Narrow" panose="020B0606020202030204" pitchFamily="34" charset="0"/>
                        </a:rPr>
                        <a:t>os grandes sóis violentos, me sentia</a:t>
                      </a:r>
                    </a:p>
                    <a:p>
                      <a:r>
                        <a:rPr lang="pt-BR" sz="2300" b="0" dirty="0">
                          <a:solidFill>
                            <a:schemeClr val="tx1"/>
                          </a:solidFill>
                          <a:latin typeface="Arial Narrow" panose="020B0606020202030204" pitchFamily="34" charset="0"/>
                        </a:rPr>
                        <a:t>tão rico deste dia</a:t>
                      </a:r>
                    </a:p>
                    <a:p>
                      <a:r>
                        <a:rPr lang="pt-BR" sz="2300" b="0" dirty="0">
                          <a:solidFill>
                            <a:schemeClr val="tx1"/>
                          </a:solidFill>
                          <a:latin typeface="Arial Narrow" panose="020B0606020202030204" pitchFamily="34" charset="0"/>
                        </a:rPr>
                        <a:t>e lá se foi secreto, ao serro frio.</a:t>
                      </a:r>
                    </a:p>
                    <a:p>
                      <a:r>
                        <a:rPr lang="pt-BR" sz="2300" b="0" dirty="0">
                          <a:solidFill>
                            <a:schemeClr val="tx1"/>
                          </a:solidFill>
                          <a:latin typeface="Arial Narrow" panose="020B0606020202030204" pitchFamily="34" charset="0"/>
                        </a:rPr>
                        <a:t>[...]</a:t>
                      </a:r>
                    </a:p>
                  </a:txBody>
                  <a:tcPr>
                    <a:noFill/>
                  </a:tcPr>
                </a:tc>
                <a:tc>
                  <a:txBody>
                    <a:bodyPr/>
                    <a:lstStyle/>
                    <a:p>
                      <a:r>
                        <a:rPr lang="pt-BR" sz="2300" b="0" dirty="0">
                          <a:solidFill>
                            <a:schemeClr val="tx1"/>
                          </a:solidFill>
                          <a:latin typeface="Arial Narrow" panose="020B0606020202030204" pitchFamily="34" charset="0"/>
                        </a:rPr>
                        <a:t>E sou meu próprio frio que me fecho</a:t>
                      </a:r>
                    </a:p>
                    <a:p>
                      <a:r>
                        <a:rPr lang="pt-BR" sz="2300" b="0" dirty="0">
                          <a:solidFill>
                            <a:schemeClr val="tx1"/>
                          </a:solidFill>
                          <a:latin typeface="Arial Narrow" panose="020B0606020202030204" pitchFamily="34" charset="0"/>
                        </a:rPr>
                        <a:t>longe do amor desabitado e líquido,</a:t>
                      </a:r>
                    </a:p>
                    <a:p>
                      <a:r>
                        <a:rPr lang="pt-BR" sz="2300" b="0" dirty="0">
                          <a:solidFill>
                            <a:schemeClr val="tx1"/>
                          </a:solidFill>
                          <a:latin typeface="Arial Narrow" panose="020B0606020202030204" pitchFamily="34" charset="0"/>
                        </a:rPr>
                        <a:t>amor em que me amaram, me feriram</a:t>
                      </a:r>
                    </a:p>
                    <a:p>
                      <a:r>
                        <a:rPr lang="pt-BR" sz="2300" b="0" dirty="0">
                          <a:solidFill>
                            <a:schemeClr val="tx1"/>
                          </a:solidFill>
                          <a:latin typeface="Arial Narrow" panose="020B0606020202030204" pitchFamily="34" charset="0"/>
                        </a:rPr>
                        <a:t>sete vezes por dia, em sete dias</a:t>
                      </a:r>
                    </a:p>
                    <a:p>
                      <a:r>
                        <a:rPr lang="pt-BR" sz="2300" b="0" dirty="0">
                          <a:solidFill>
                            <a:schemeClr val="tx1"/>
                          </a:solidFill>
                          <a:latin typeface="Arial Narrow" panose="020B0606020202030204" pitchFamily="34" charset="0"/>
                        </a:rPr>
                        <a:t>de sete vidas de ouro,</a:t>
                      </a:r>
                    </a:p>
                    <a:p>
                      <a:r>
                        <a:rPr lang="pt-BR" sz="2300" b="0" dirty="0">
                          <a:solidFill>
                            <a:schemeClr val="tx1"/>
                          </a:solidFill>
                          <a:latin typeface="Arial Narrow" panose="020B0606020202030204" pitchFamily="34" charset="0"/>
                        </a:rPr>
                        <a:t>amor, fonte de eterno frio,</a:t>
                      </a:r>
                    </a:p>
                    <a:p>
                      <a:r>
                        <a:rPr lang="pt-BR" sz="2300" b="0" dirty="0">
                          <a:solidFill>
                            <a:schemeClr val="tx1"/>
                          </a:solidFill>
                          <a:latin typeface="Arial Narrow" panose="020B0606020202030204" pitchFamily="34" charset="0"/>
                        </a:rPr>
                        <a:t>minha pena deserta, ao fim de março,</a:t>
                      </a:r>
                    </a:p>
                    <a:p>
                      <a:r>
                        <a:rPr lang="pt-BR" sz="2300" b="0" dirty="0">
                          <a:solidFill>
                            <a:schemeClr val="tx1"/>
                          </a:solidFill>
                          <a:latin typeface="Arial Narrow" panose="020B0606020202030204" pitchFamily="34" charset="0"/>
                        </a:rPr>
                        <a:t>amor, quem contaria?</a:t>
                      </a:r>
                    </a:p>
                    <a:p>
                      <a:r>
                        <a:rPr lang="pt-BR" sz="2300" b="0" dirty="0">
                          <a:solidFill>
                            <a:schemeClr val="tx1"/>
                          </a:solidFill>
                          <a:latin typeface="Arial Narrow" panose="020B0606020202030204" pitchFamily="34" charset="0"/>
                        </a:rPr>
                        <a:t>E já não sei se é jogo, ou se poesia</a:t>
                      </a:r>
                    </a:p>
                    <a:p>
                      <a:pPr algn="r"/>
                      <a:endParaRPr lang="pt-BR" sz="1000" b="0" dirty="0">
                        <a:solidFill>
                          <a:schemeClr val="tx1"/>
                        </a:solidFill>
                        <a:latin typeface="Arial Narrow" panose="020B0606020202030204" pitchFamily="34" charset="0"/>
                      </a:endParaRPr>
                    </a:p>
                    <a:p>
                      <a:pPr algn="r"/>
                      <a:endParaRPr lang="pt-BR" sz="1000" b="0" dirty="0">
                        <a:solidFill>
                          <a:schemeClr val="tx1"/>
                        </a:solidFill>
                        <a:latin typeface="Arial Narrow" panose="020B0606020202030204" pitchFamily="34" charset="0"/>
                      </a:endParaRPr>
                    </a:p>
                    <a:p>
                      <a:pPr algn="r"/>
                      <a:r>
                        <a:rPr lang="pt-BR" sz="1000" b="0" dirty="0">
                          <a:solidFill>
                            <a:schemeClr val="tx1"/>
                          </a:solidFill>
                          <a:latin typeface="Arial Narrow" panose="020B0606020202030204" pitchFamily="34" charset="0"/>
                        </a:rPr>
                        <a:t>Disponível em: https://www.portuguescompartilhadoblog.com.br/2018/09/atividade-curta-de-portugues-para-8-ano.htm. Acesso em: 22 de nov. 2024.</a:t>
                      </a:r>
                    </a:p>
                  </a:txBody>
                  <a:tcPr>
                    <a:noFill/>
                  </a:tcPr>
                </a:tc>
                <a:extLst>
                  <a:ext uri="{0D108BD9-81ED-4DB2-BD59-A6C34878D82A}">
                    <a16:rowId xmlns:a16="http://schemas.microsoft.com/office/drawing/2014/main" val="2202641543"/>
                  </a:ext>
                </a:extLst>
              </a:tr>
            </a:tbl>
          </a:graphicData>
        </a:graphic>
      </p:graphicFrame>
    </p:spTree>
    <p:extLst>
      <p:ext uri="{BB962C8B-B14F-4D97-AF65-F5344CB8AC3E}">
        <p14:creationId xmlns:p14="http://schemas.microsoft.com/office/powerpoint/2010/main" val="1037510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FC4D387-4FF8-191A-CF54-65D3F152F520}"/>
              </a:ext>
            </a:extLst>
          </p:cNvPr>
          <p:cNvSpPr txBox="1"/>
          <p:nvPr/>
        </p:nvSpPr>
        <p:spPr>
          <a:xfrm>
            <a:off x="327017" y="728260"/>
            <a:ext cx="11701670" cy="5709255"/>
          </a:xfrm>
          <a:prstGeom prst="rect">
            <a:avLst/>
          </a:prstGeom>
          <a:noFill/>
        </p:spPr>
        <p:txBody>
          <a:bodyPr wrap="square">
            <a:spAutoFit/>
          </a:bodyPr>
          <a:lstStyle/>
          <a:p>
            <a:pPr algn="just"/>
            <a:r>
              <a:rPr lang="pt-BR" sz="2300" b="1" dirty="0">
                <a:latin typeface="Arial Narrow" panose="020B0606020202030204" pitchFamily="34" charset="0"/>
              </a:rPr>
              <a:t>1</a:t>
            </a:r>
            <a:r>
              <a:rPr lang="pt-BR" sz="2300" dirty="0">
                <a:latin typeface="Arial Narrow" panose="020B0606020202030204" pitchFamily="34" charset="0"/>
              </a:rPr>
              <a:t>. A leitura do poema permite inferir que:</a:t>
            </a:r>
          </a:p>
          <a:p>
            <a:pPr marL="457200" indent="-457200" algn="just">
              <a:buAutoNum type="arabicPeriod"/>
            </a:pPr>
            <a:endParaRPr lang="pt-BR" sz="1000" dirty="0">
              <a:latin typeface="Arial Narrow" panose="020B0606020202030204" pitchFamily="34" charset="0"/>
            </a:endParaRPr>
          </a:p>
          <a:p>
            <a:pPr algn="just"/>
            <a:r>
              <a:rPr lang="pt-BR" sz="2300" dirty="0">
                <a:latin typeface="Arial Narrow" panose="020B0606020202030204" pitchFamily="34" charset="0"/>
              </a:rPr>
              <a:t>(A) O poeta sente tristeza ao chegar da noite negra e fria.</a:t>
            </a:r>
          </a:p>
          <a:p>
            <a:pPr algn="just"/>
            <a:r>
              <a:rPr lang="pt-BR" sz="2300" dirty="0">
                <a:latin typeface="Arial Narrow" panose="020B0606020202030204" pitchFamily="34" charset="0"/>
              </a:rPr>
              <a:t>(B) O poeta exprime um sentimento de calma, ao cair de uma noite de inverno.</a:t>
            </a:r>
          </a:p>
          <a:p>
            <a:pPr algn="just"/>
            <a:r>
              <a:rPr lang="pt-BR" sz="2300" dirty="0">
                <a:latin typeface="Arial Narrow" panose="020B0606020202030204" pitchFamily="34" charset="0"/>
              </a:rPr>
              <a:t>(C) O poeta sente-se tão perdido que não se importa nem com os dias de sol, nem com as noites frias.</a:t>
            </a:r>
          </a:p>
          <a:p>
            <a:pPr algn="just"/>
            <a:r>
              <a:rPr lang="pt-BR" sz="2300" dirty="0">
                <a:latin typeface="Arial Narrow" panose="020B0606020202030204" pitchFamily="34" charset="0"/>
              </a:rPr>
              <a:t>(D) O poeta sente-se satisfeito por mais um dia longo de inverno, e lembra-se com saudade dos dias quentes e alegres do verão.</a:t>
            </a:r>
          </a:p>
          <a:p>
            <a:pPr algn="just"/>
            <a:r>
              <a:rPr lang="pt-BR" sz="2300" dirty="0">
                <a:latin typeface="Arial Narrow" panose="020B0606020202030204" pitchFamily="34" charset="0"/>
              </a:rPr>
              <a:t>(E) O poeta está sentindo que está próximo ao fim da vida e faz um retrospecto agoniante, confrontando o muito que espera e o nada que tem nas mãos.</a:t>
            </a:r>
          </a:p>
          <a:p>
            <a:pPr algn="just"/>
            <a:endParaRPr lang="pt-BR" sz="2300" dirty="0">
              <a:latin typeface="Arial Narrow" panose="020B0606020202030204" pitchFamily="34" charset="0"/>
            </a:endParaRPr>
          </a:p>
          <a:p>
            <a:pPr algn="just"/>
            <a:r>
              <a:rPr lang="pt-BR" sz="2300" b="1" dirty="0">
                <a:latin typeface="Arial Narrow" panose="020B0606020202030204" pitchFamily="34" charset="0"/>
              </a:rPr>
              <a:t>2</a:t>
            </a:r>
            <a:r>
              <a:rPr lang="pt-BR" sz="2300" dirty="0">
                <a:latin typeface="Arial Narrow" panose="020B0606020202030204" pitchFamily="34" charset="0"/>
              </a:rPr>
              <a:t>. Qual é o tema central do poema "Elegia" de Carlos Drummond de Andrade?</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A vida.</a:t>
            </a:r>
          </a:p>
          <a:p>
            <a:pPr algn="just"/>
            <a:r>
              <a:rPr lang="pt-BR" sz="2300" dirty="0">
                <a:latin typeface="Arial Narrow" panose="020B0606020202030204" pitchFamily="34" charset="0"/>
              </a:rPr>
              <a:t>(B) O amor.</a:t>
            </a:r>
          </a:p>
          <a:p>
            <a:pPr algn="just"/>
            <a:r>
              <a:rPr lang="pt-BR" sz="2300" dirty="0">
                <a:latin typeface="Arial Narrow" panose="020B0606020202030204" pitchFamily="34" charset="0"/>
              </a:rPr>
              <a:t>(C) A poesia.</a:t>
            </a:r>
          </a:p>
          <a:p>
            <a:pPr algn="just"/>
            <a:r>
              <a:rPr lang="pt-BR" sz="2300" dirty="0">
                <a:latin typeface="Arial Narrow" panose="020B0606020202030204" pitchFamily="34" charset="0"/>
              </a:rPr>
              <a:t>(D) O dia e a noite.</a:t>
            </a:r>
          </a:p>
          <a:p>
            <a:pPr algn="just"/>
            <a:r>
              <a:rPr lang="pt-BR" sz="2300" dirty="0">
                <a:latin typeface="Arial Narrow" panose="020B0606020202030204" pitchFamily="34" charset="0"/>
              </a:rPr>
              <a:t>(E) A morte e a perda.</a:t>
            </a:r>
          </a:p>
        </p:txBody>
      </p:sp>
    </p:spTree>
    <p:extLst>
      <p:ext uri="{BB962C8B-B14F-4D97-AF65-F5344CB8AC3E}">
        <p14:creationId xmlns:p14="http://schemas.microsoft.com/office/powerpoint/2010/main" val="222627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74C986A8-3B99-212E-45EF-08B35FF08B8D}"/>
              </a:ext>
            </a:extLst>
          </p:cNvPr>
          <p:cNvSpPr txBox="1"/>
          <p:nvPr/>
        </p:nvSpPr>
        <p:spPr>
          <a:xfrm>
            <a:off x="313765" y="728870"/>
            <a:ext cx="11537576" cy="446276"/>
          </a:xfrm>
          <a:prstGeom prst="rect">
            <a:avLst/>
          </a:prstGeom>
          <a:noFill/>
        </p:spPr>
        <p:txBody>
          <a:bodyPr wrap="square">
            <a:spAutoFit/>
          </a:bodyPr>
          <a:lstStyle/>
          <a:p>
            <a:r>
              <a:rPr lang="pt-BR" sz="2300" dirty="0">
                <a:latin typeface="Arial Narrow" panose="020B0606020202030204" pitchFamily="34" charset="0"/>
              </a:rPr>
              <a:t>Leia o texto responda aos itens 3 e 4.</a:t>
            </a:r>
            <a:r>
              <a:rPr lang="pt-BR" sz="1000" dirty="0">
                <a:latin typeface="Arial Narrow" panose="020B0606020202030204" pitchFamily="34" charset="0"/>
              </a:rPr>
              <a:t>.</a:t>
            </a:r>
          </a:p>
        </p:txBody>
      </p:sp>
      <p:sp>
        <p:nvSpPr>
          <p:cNvPr id="7" name="CaixaDeTexto 6">
            <a:extLst>
              <a:ext uri="{FF2B5EF4-FFF2-40B4-BE49-F238E27FC236}">
                <a16:creationId xmlns:a16="http://schemas.microsoft.com/office/drawing/2014/main" id="{089D73E6-0B0F-F799-614D-242927559C65}"/>
              </a:ext>
            </a:extLst>
          </p:cNvPr>
          <p:cNvSpPr txBox="1"/>
          <p:nvPr/>
        </p:nvSpPr>
        <p:spPr>
          <a:xfrm>
            <a:off x="3054431" y="3253901"/>
            <a:ext cx="6056244" cy="246221"/>
          </a:xfrm>
          <a:prstGeom prst="rect">
            <a:avLst/>
          </a:prstGeom>
          <a:noFill/>
        </p:spPr>
        <p:txBody>
          <a:bodyPr wrap="square" rtlCol="0">
            <a:spAutoFit/>
          </a:bodyPr>
          <a:lstStyle/>
          <a:p>
            <a:pPr algn="ctr"/>
            <a:r>
              <a:rPr lang="pt-BR" sz="1000" dirty="0">
                <a:latin typeface="Arial Narrow" panose="020B0606020202030204" pitchFamily="34" charset="0"/>
              </a:rPr>
              <a:t>Disponível em: https://i.pinimg.com/736x/14/d9/17/14d917e337c0b3d841ba7924b9086007.jpg. Acesso em: 22 de nov. 2024.</a:t>
            </a:r>
          </a:p>
        </p:txBody>
      </p:sp>
      <p:pic>
        <p:nvPicPr>
          <p:cNvPr id="2" name="Imagem 1">
            <a:extLst>
              <a:ext uri="{FF2B5EF4-FFF2-40B4-BE49-F238E27FC236}">
                <a16:creationId xmlns:a16="http://schemas.microsoft.com/office/drawing/2014/main" id="{11E087F1-F928-8B12-C77B-0BD323A38C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2855" y="1175146"/>
            <a:ext cx="9846290" cy="2078755"/>
          </a:xfrm>
          <a:prstGeom prst="rect">
            <a:avLst/>
          </a:prstGeom>
          <a:noFill/>
        </p:spPr>
      </p:pic>
      <p:sp>
        <p:nvSpPr>
          <p:cNvPr id="8" name="CaixaDeTexto 7">
            <a:extLst>
              <a:ext uri="{FF2B5EF4-FFF2-40B4-BE49-F238E27FC236}">
                <a16:creationId xmlns:a16="http://schemas.microsoft.com/office/drawing/2014/main" id="{069F21B0-F361-79CC-83EB-B723EDC05E93}"/>
              </a:ext>
            </a:extLst>
          </p:cNvPr>
          <p:cNvSpPr txBox="1"/>
          <p:nvPr/>
        </p:nvSpPr>
        <p:spPr>
          <a:xfrm>
            <a:off x="313764" y="3700177"/>
            <a:ext cx="11537575" cy="2369880"/>
          </a:xfrm>
          <a:prstGeom prst="rect">
            <a:avLst/>
          </a:prstGeom>
          <a:noFill/>
        </p:spPr>
        <p:txBody>
          <a:bodyPr wrap="square">
            <a:spAutoFit/>
          </a:bodyPr>
          <a:lstStyle/>
          <a:p>
            <a:pPr algn="just"/>
            <a:r>
              <a:rPr lang="pt-BR" sz="2300" b="1" dirty="0">
                <a:latin typeface="Arial Narrow" panose="020B0606020202030204" pitchFamily="34" charset="0"/>
              </a:rPr>
              <a:t>3</a:t>
            </a:r>
            <a:r>
              <a:rPr lang="pt-BR" sz="2300" dirty="0">
                <a:latin typeface="Arial Narrow" panose="020B0606020202030204" pitchFamily="34" charset="0"/>
              </a:rPr>
              <a:t>. A partir da leitura dos dois últimos quadrinhos, percebe-se que</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há uma enorme procura pelas redes sociais.</a:t>
            </a:r>
          </a:p>
          <a:p>
            <a:pPr algn="just"/>
            <a:r>
              <a:rPr lang="pt-BR" sz="2300" dirty="0">
                <a:latin typeface="Arial Narrow" panose="020B0606020202030204" pitchFamily="34" charset="0"/>
              </a:rPr>
              <a:t>(B) a foto passou despercebida pela personagem.</a:t>
            </a:r>
          </a:p>
          <a:p>
            <a:pPr algn="just"/>
            <a:r>
              <a:rPr lang="pt-BR" sz="2300" dirty="0">
                <a:latin typeface="Arial Narrow" panose="020B0606020202030204" pitchFamily="34" charset="0"/>
              </a:rPr>
              <a:t>(C) as redes sociais não são importantes para a personagem.</a:t>
            </a:r>
          </a:p>
          <a:p>
            <a:pPr algn="just"/>
            <a:r>
              <a:rPr lang="pt-BR" sz="2300" dirty="0">
                <a:latin typeface="Arial Narrow" panose="020B0606020202030204" pitchFamily="34" charset="0"/>
              </a:rPr>
              <a:t>(D) a personagem saiu da internet assim que percebeu a perda de tempo.</a:t>
            </a:r>
          </a:p>
          <a:p>
            <a:pPr algn="just"/>
            <a:r>
              <a:rPr lang="pt-BR" sz="2300" dirty="0">
                <a:latin typeface="Arial Narrow" panose="020B0606020202030204" pitchFamily="34" charset="0"/>
              </a:rPr>
              <a:t>(E) há uma evidente contradição na fala da personagem, já que se interessou por uma foto.</a:t>
            </a:r>
          </a:p>
        </p:txBody>
      </p:sp>
    </p:spTree>
    <p:extLst>
      <p:ext uri="{BB962C8B-B14F-4D97-AF65-F5344CB8AC3E}">
        <p14:creationId xmlns:p14="http://schemas.microsoft.com/office/powerpoint/2010/main" val="1140085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2332399A-14F2-AF97-2CB2-898325F0ADEC}"/>
              </a:ext>
            </a:extLst>
          </p:cNvPr>
          <p:cNvSpPr txBox="1"/>
          <p:nvPr/>
        </p:nvSpPr>
        <p:spPr>
          <a:xfrm>
            <a:off x="331304" y="742121"/>
            <a:ext cx="11520037" cy="2462213"/>
          </a:xfrm>
          <a:prstGeom prst="rect">
            <a:avLst/>
          </a:prstGeom>
          <a:noFill/>
        </p:spPr>
        <p:txBody>
          <a:bodyPr wrap="square" rtlCol="0">
            <a:spAutoFit/>
          </a:bodyPr>
          <a:lstStyle/>
          <a:p>
            <a:pPr algn="just"/>
            <a:r>
              <a:rPr lang="pt-BR" sz="2400" b="1" dirty="0">
                <a:latin typeface="Arial Narrow" panose="020B0606020202030204" pitchFamily="34" charset="0"/>
              </a:rPr>
              <a:t>4</a:t>
            </a:r>
            <a:r>
              <a:rPr lang="pt-BR" sz="2400" dirty="0">
                <a:latin typeface="Arial Narrow" panose="020B0606020202030204" pitchFamily="34" charset="0"/>
              </a:rPr>
              <a:t>. No último quadrinho, o ponto de exclamação (!) expressa</a:t>
            </a:r>
          </a:p>
          <a:p>
            <a:pPr algn="just"/>
            <a:endParaRPr lang="pt-BR" sz="1000" dirty="0">
              <a:latin typeface="Arial Narrow" panose="020B0606020202030204" pitchFamily="34" charset="0"/>
            </a:endParaRPr>
          </a:p>
          <a:p>
            <a:pPr algn="just"/>
            <a:r>
              <a:rPr lang="pt-BR" sz="2400" dirty="0">
                <a:latin typeface="Arial Narrow" panose="020B0606020202030204" pitchFamily="34" charset="0"/>
              </a:rPr>
              <a:t>(A) medo.</a:t>
            </a:r>
          </a:p>
          <a:p>
            <a:pPr algn="just"/>
            <a:r>
              <a:rPr lang="pt-BR" sz="2400" dirty="0">
                <a:latin typeface="Arial Narrow" panose="020B0606020202030204" pitchFamily="34" charset="0"/>
              </a:rPr>
              <a:t>(B) rejeição.</a:t>
            </a:r>
          </a:p>
          <a:p>
            <a:pPr algn="just"/>
            <a:r>
              <a:rPr lang="pt-BR" sz="2400" dirty="0">
                <a:latin typeface="Arial Narrow" panose="020B0606020202030204" pitchFamily="34" charset="0"/>
              </a:rPr>
              <a:t>(C) surpresa.</a:t>
            </a:r>
          </a:p>
          <a:p>
            <a:pPr algn="just"/>
            <a:r>
              <a:rPr lang="pt-BR" sz="2400" dirty="0">
                <a:latin typeface="Arial Narrow" panose="020B0606020202030204" pitchFamily="34" charset="0"/>
              </a:rPr>
              <a:t>(D) frustração.</a:t>
            </a:r>
          </a:p>
          <a:p>
            <a:pPr algn="just"/>
            <a:r>
              <a:rPr lang="pt-BR" sz="2400" dirty="0">
                <a:latin typeface="Arial Narrow" panose="020B0606020202030204" pitchFamily="34" charset="0"/>
              </a:rPr>
              <a:t>(E) desapontamento.</a:t>
            </a:r>
          </a:p>
        </p:txBody>
      </p:sp>
    </p:spTree>
    <p:extLst>
      <p:ext uri="{BB962C8B-B14F-4D97-AF65-F5344CB8AC3E}">
        <p14:creationId xmlns:p14="http://schemas.microsoft.com/office/powerpoint/2010/main" val="4062199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6F10406-B75E-A509-8DCF-2F23AA98AABE}"/>
              </a:ext>
            </a:extLst>
          </p:cNvPr>
          <p:cNvSpPr txBox="1"/>
          <p:nvPr/>
        </p:nvSpPr>
        <p:spPr>
          <a:xfrm>
            <a:off x="304799" y="742122"/>
            <a:ext cx="11543117" cy="864276"/>
          </a:xfrm>
          <a:prstGeom prst="rect">
            <a:avLst/>
          </a:prstGeom>
          <a:noFill/>
        </p:spPr>
        <p:txBody>
          <a:bodyPr wrap="square">
            <a:spAutoFit/>
          </a:bodyPr>
          <a:lstStyle/>
          <a:p>
            <a:pPr algn="just">
              <a:lnSpc>
                <a:spcPct val="114000"/>
              </a:lnSpc>
            </a:pPr>
            <a:r>
              <a:rPr lang="pt-BR" sz="230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Leia o texto e responda os itens 5 e 6.</a:t>
            </a:r>
          </a:p>
          <a:p>
            <a:pPr algn="ctr">
              <a:lnSpc>
                <a:spcPct val="114000"/>
              </a:lnSpc>
            </a:pPr>
            <a:r>
              <a:rPr lang="pt-BR" sz="2300" b="1" kern="100" dirty="0">
                <a:highlight>
                  <a:srgbClr val="FFFFFF"/>
                </a:highlight>
                <a:latin typeface="Arial Narrow" panose="020B0606020202030204" pitchFamily="34" charset="0"/>
                <a:ea typeface="Calibri" panose="020F0502020204030204" pitchFamily="34" charset="0"/>
                <a:cs typeface="Times New Roman" panose="02020603050405020304" pitchFamily="18" charset="0"/>
              </a:rPr>
              <a:t>Poema XXXVI</a:t>
            </a:r>
            <a:r>
              <a:rPr lang="pt-BR" sz="2300" b="1"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        </a:t>
            </a:r>
          </a:p>
        </p:txBody>
      </p:sp>
      <p:sp>
        <p:nvSpPr>
          <p:cNvPr id="2" name="CaixaDeTexto 1">
            <a:extLst>
              <a:ext uri="{FF2B5EF4-FFF2-40B4-BE49-F238E27FC236}">
                <a16:creationId xmlns:a16="http://schemas.microsoft.com/office/drawing/2014/main" id="{1E762948-0E49-B641-AD41-B03B8E68A89E}"/>
              </a:ext>
            </a:extLst>
          </p:cNvPr>
          <p:cNvSpPr txBox="1"/>
          <p:nvPr/>
        </p:nvSpPr>
        <p:spPr>
          <a:xfrm>
            <a:off x="304799" y="1606398"/>
            <a:ext cx="11543117" cy="3431709"/>
          </a:xfrm>
          <a:prstGeom prst="rect">
            <a:avLst/>
          </a:prstGeom>
          <a:noFill/>
        </p:spPr>
        <p:txBody>
          <a:bodyPr wrap="square" rtlCol="0">
            <a:spAutoFit/>
          </a:bodyPr>
          <a:lstStyle/>
          <a:p>
            <a:r>
              <a:rPr lang="pt-BR" sz="2300" dirty="0">
                <a:latin typeface="Arial Narrow" panose="020B0606020202030204" pitchFamily="34" charset="0"/>
              </a:rPr>
              <a:t>E há poetas que são artistas</a:t>
            </a:r>
          </a:p>
          <a:p>
            <a:r>
              <a:rPr lang="pt-BR" sz="2300" dirty="0">
                <a:latin typeface="Arial Narrow" panose="020B0606020202030204" pitchFamily="34" charset="0"/>
              </a:rPr>
              <a:t>E trabalham nos seus versos</a:t>
            </a:r>
          </a:p>
          <a:p>
            <a:r>
              <a:rPr lang="pt-BR" sz="2300" dirty="0">
                <a:latin typeface="Arial Narrow" panose="020B0606020202030204" pitchFamily="34" charset="0"/>
              </a:rPr>
              <a:t>Como um carpinteiro nas tábuas!…</a:t>
            </a:r>
          </a:p>
          <a:p>
            <a:r>
              <a:rPr lang="pt-BR" sz="2300" dirty="0">
                <a:latin typeface="Arial Narrow" panose="020B0606020202030204" pitchFamily="34" charset="0"/>
              </a:rPr>
              <a:t>Que triste não saber florir!</a:t>
            </a:r>
          </a:p>
          <a:p>
            <a:r>
              <a:rPr lang="pt-BR" sz="2300" dirty="0">
                <a:latin typeface="Arial Narrow" panose="020B0606020202030204" pitchFamily="34" charset="0"/>
              </a:rPr>
              <a:t>Ter que pôr verso sobre verso, como quem constrói um muro</a:t>
            </a:r>
          </a:p>
          <a:p>
            <a:r>
              <a:rPr lang="pt-BR" sz="2300" dirty="0">
                <a:latin typeface="Arial Narrow" panose="020B0606020202030204" pitchFamily="34" charset="0"/>
              </a:rPr>
              <a:t>E ver se está bem, e tirar se não está!...</a:t>
            </a:r>
          </a:p>
          <a:p>
            <a:r>
              <a:rPr lang="pt-BR" sz="2300" dirty="0">
                <a:latin typeface="Arial Narrow" panose="020B0606020202030204" pitchFamily="34" charset="0"/>
              </a:rPr>
              <a:t>Quando a única casa artística é a Terra toda</a:t>
            </a:r>
          </a:p>
          <a:p>
            <a:r>
              <a:rPr lang="pt-BR" sz="2300" dirty="0">
                <a:latin typeface="Arial Narrow" panose="020B0606020202030204" pitchFamily="34" charset="0"/>
              </a:rPr>
              <a:t>Que varia e está sempre bem e é sempre a mesma.</a:t>
            </a:r>
          </a:p>
          <a:p>
            <a:r>
              <a:rPr lang="pt-BR" sz="2300" dirty="0">
                <a:latin typeface="Arial Narrow" panose="020B0606020202030204" pitchFamily="34" charset="0"/>
              </a:rPr>
              <a:t>[...]</a:t>
            </a:r>
          </a:p>
          <a:p>
            <a:pPr algn="r"/>
            <a:r>
              <a:rPr lang="pt-BR" sz="1100" dirty="0">
                <a:latin typeface="Arial Narrow" panose="020B0606020202030204" pitchFamily="34" charset="0"/>
              </a:rPr>
              <a:t>Disponível em: https://www.portaldaliteratura.com/poemas.php?id=489 . Acesso em: 22 de nov. 2024.</a:t>
            </a:r>
          </a:p>
        </p:txBody>
      </p:sp>
    </p:spTree>
    <p:extLst>
      <p:ext uri="{BB962C8B-B14F-4D97-AF65-F5344CB8AC3E}">
        <p14:creationId xmlns:p14="http://schemas.microsoft.com/office/powerpoint/2010/main" val="391536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31ECA9C-41A5-08DB-3CA1-BBEED3550EB8}"/>
              </a:ext>
            </a:extLst>
          </p:cNvPr>
          <p:cNvSpPr txBox="1"/>
          <p:nvPr/>
        </p:nvSpPr>
        <p:spPr>
          <a:xfrm>
            <a:off x="367551" y="749904"/>
            <a:ext cx="11456895" cy="1638910"/>
          </a:xfrm>
          <a:prstGeom prst="rect">
            <a:avLst/>
          </a:prstGeom>
          <a:noFill/>
        </p:spPr>
        <p:txBody>
          <a:bodyPr wrap="square" rtlCol="0">
            <a:spAutoFit/>
          </a:bodyPr>
          <a:lstStyle/>
          <a:p>
            <a:pPr algn="just"/>
            <a:r>
              <a:rPr lang="pt-BR" sz="2300" dirty="0">
                <a:latin typeface="Arial Narrow" panose="020B0606020202030204" pitchFamily="34" charset="0"/>
              </a:rPr>
              <a:t>        </a:t>
            </a:r>
            <a:r>
              <a:rPr lang="pt-BR" sz="2250" dirty="0">
                <a:latin typeface="Arial Narrow" panose="020B0606020202030204" pitchFamily="34" charset="0"/>
              </a:rPr>
              <a:t>“O prêmio representa a equipe inspiradora que foi bem em todas as áreas, então é o prêmio mais importante da competição. Estamos muito felizes!”, afirmou Otavio Andrade, da equipe </a:t>
            </a:r>
            <a:r>
              <a:rPr lang="pt-BR" sz="2250" dirty="0" err="1">
                <a:latin typeface="Arial Narrow" panose="020B0606020202030204" pitchFamily="34" charset="0"/>
              </a:rPr>
              <a:t>Pardoboots</a:t>
            </a:r>
            <a:r>
              <a:rPr lang="pt-BR" sz="2250" dirty="0">
                <a:latin typeface="Arial Narrow" panose="020B0606020202030204" pitchFamily="34" charset="0"/>
              </a:rPr>
              <a:t>, da Escola SESI de Santa Cruz do Rio Pardo (SP).</a:t>
            </a:r>
          </a:p>
          <a:p>
            <a:pPr algn="just"/>
            <a:r>
              <a:rPr lang="pt-BR" sz="2250" dirty="0">
                <a:latin typeface="Arial Narrow" panose="020B0606020202030204" pitchFamily="34" charset="0"/>
              </a:rPr>
              <a:t>        [...]</a:t>
            </a:r>
          </a:p>
          <a:p>
            <a:pPr algn="r"/>
            <a:r>
              <a:rPr lang="pt-BR" sz="1000" dirty="0">
                <a:latin typeface="Arial Narrow" panose="020B0606020202030204" pitchFamily="34" charset="0"/>
              </a:rPr>
              <a:t>Disponível em: https://www.cnnbrasil.com.br/tecnologia/equipe-brasileira-fica-em-primeiro-lugar-no-campeonato-mundial-de-robotica/. Acesso em: 20 de set. 2024.</a:t>
            </a:r>
          </a:p>
        </p:txBody>
      </p:sp>
      <p:sp>
        <p:nvSpPr>
          <p:cNvPr id="3" name="CaixaDeTexto 2">
            <a:extLst>
              <a:ext uri="{FF2B5EF4-FFF2-40B4-BE49-F238E27FC236}">
                <a16:creationId xmlns:a16="http://schemas.microsoft.com/office/drawing/2014/main" id="{7D949F27-ACF7-D166-DB20-892F98655615}"/>
              </a:ext>
            </a:extLst>
          </p:cNvPr>
          <p:cNvSpPr txBox="1"/>
          <p:nvPr/>
        </p:nvSpPr>
        <p:spPr>
          <a:xfrm>
            <a:off x="367551" y="2388814"/>
            <a:ext cx="11456895" cy="1723549"/>
          </a:xfrm>
          <a:prstGeom prst="rect">
            <a:avLst/>
          </a:prstGeom>
          <a:noFill/>
        </p:spPr>
        <p:txBody>
          <a:bodyPr wrap="square" rtlCol="0">
            <a:spAutoFit/>
          </a:bodyPr>
          <a:lstStyle/>
          <a:p>
            <a:r>
              <a:rPr lang="pt-BR" sz="2250" b="1" dirty="0">
                <a:latin typeface="Arial Narrow" panose="020B0606020202030204" pitchFamily="34" charset="0"/>
              </a:rPr>
              <a:t>Texto II</a:t>
            </a:r>
          </a:p>
          <a:p>
            <a:pPr algn="ctr"/>
            <a:r>
              <a:rPr lang="pt-BR" sz="2250" b="1" dirty="0">
                <a:latin typeface="Arial Narrow" panose="020B0606020202030204" pitchFamily="34" charset="0"/>
              </a:rPr>
              <a:t>Robótica educacional desenvolve habilidades para além do aprendizado teórico em sala de aula</a:t>
            </a:r>
          </a:p>
          <a:p>
            <a:pPr algn="ctr"/>
            <a:r>
              <a:rPr lang="pt-BR" sz="2250" i="1" dirty="0">
                <a:latin typeface="Arial Narrow" panose="020B0606020202030204" pitchFamily="34" charset="0"/>
              </a:rPr>
              <a:t>Componente curricular ofertado pelas escolas do SESI SENAI favorece o conhecimento multidisciplinar e facilita o autoconhecimento profissional</a:t>
            </a:r>
            <a:r>
              <a:rPr lang="pt-BR" sz="2250" dirty="0">
                <a:latin typeface="Arial Narrow" panose="020B0606020202030204" pitchFamily="34" charset="0"/>
              </a:rPr>
              <a:t>.</a:t>
            </a:r>
          </a:p>
          <a:p>
            <a:pPr algn="r"/>
            <a:r>
              <a:rPr lang="pt-BR" sz="1600" dirty="0">
                <a:latin typeface="Arial Narrow" panose="020B0606020202030204" pitchFamily="34" charset="0"/>
              </a:rPr>
              <a:t>Texto de Cadu Freitas</a:t>
            </a:r>
          </a:p>
        </p:txBody>
      </p:sp>
      <p:pic>
        <p:nvPicPr>
          <p:cNvPr id="6" name="Imagem 5">
            <a:extLst>
              <a:ext uri="{FF2B5EF4-FFF2-40B4-BE49-F238E27FC236}">
                <a16:creationId xmlns:a16="http://schemas.microsoft.com/office/drawing/2014/main" id="{1B2592A5-A35B-B6E4-924F-15658F3F9DB5}"/>
              </a:ext>
            </a:extLst>
          </p:cNvPr>
          <p:cNvPicPr>
            <a:picLocks noChangeAspect="1"/>
          </p:cNvPicPr>
          <p:nvPr/>
        </p:nvPicPr>
        <p:blipFill>
          <a:blip r:embed="rId2"/>
          <a:stretch>
            <a:fillRect/>
          </a:stretch>
        </p:blipFill>
        <p:spPr>
          <a:xfrm>
            <a:off x="367551" y="4112362"/>
            <a:ext cx="3639672" cy="2333261"/>
          </a:xfrm>
          <a:prstGeom prst="rect">
            <a:avLst/>
          </a:prstGeom>
        </p:spPr>
      </p:pic>
      <p:sp>
        <p:nvSpPr>
          <p:cNvPr id="5" name="CaixaDeTexto 4">
            <a:extLst>
              <a:ext uri="{FF2B5EF4-FFF2-40B4-BE49-F238E27FC236}">
                <a16:creationId xmlns:a16="http://schemas.microsoft.com/office/drawing/2014/main" id="{1DDD5726-0A4A-0350-3170-DF56306E21AD}"/>
              </a:ext>
            </a:extLst>
          </p:cNvPr>
          <p:cNvSpPr txBox="1"/>
          <p:nvPr/>
        </p:nvSpPr>
        <p:spPr>
          <a:xfrm>
            <a:off x="4096871" y="4112363"/>
            <a:ext cx="7799294" cy="2569934"/>
          </a:xfrm>
          <a:prstGeom prst="rect">
            <a:avLst/>
          </a:prstGeom>
          <a:noFill/>
        </p:spPr>
        <p:txBody>
          <a:bodyPr wrap="square">
            <a:spAutoFit/>
          </a:bodyPr>
          <a:lstStyle/>
          <a:p>
            <a:pPr algn="just"/>
            <a:r>
              <a:rPr lang="pt-BR" sz="2300" dirty="0">
                <a:latin typeface="Arial Narrow" panose="020B0606020202030204" pitchFamily="34" charset="0"/>
              </a:rPr>
              <a:t>Desenvolver habilidades que vão para além do aprendizado teórico em sala de aula é algo que as instituições de ensino estão buscando cada vez mais para se adaptar às novas demandas mundiais. Com o desenvolvimento frequente de novas tecnologias, que garantem à sociedade a digitalização de processos produtivos, é natural que a inovação e a solução tecnológica também façam parte da rotina de estudos dos alunos. </a:t>
            </a:r>
          </a:p>
        </p:txBody>
      </p:sp>
    </p:spTree>
    <p:extLst>
      <p:ext uri="{BB962C8B-B14F-4D97-AF65-F5344CB8AC3E}">
        <p14:creationId xmlns:p14="http://schemas.microsoft.com/office/powerpoint/2010/main" val="1226701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66894606-23ED-E06B-4122-C2930766814E}"/>
              </a:ext>
            </a:extLst>
          </p:cNvPr>
          <p:cNvSpPr txBox="1"/>
          <p:nvPr/>
        </p:nvSpPr>
        <p:spPr>
          <a:xfrm>
            <a:off x="331304" y="792402"/>
            <a:ext cx="11529391" cy="5555367"/>
          </a:xfrm>
          <a:prstGeom prst="rect">
            <a:avLst/>
          </a:prstGeom>
          <a:noFill/>
        </p:spPr>
        <p:txBody>
          <a:bodyPr wrap="square" rtlCol="0">
            <a:spAutoFit/>
          </a:bodyPr>
          <a:lstStyle/>
          <a:p>
            <a:r>
              <a:rPr lang="pt-BR" sz="2300" b="1" dirty="0">
                <a:latin typeface="Arial Narrow" panose="020B0606020202030204" pitchFamily="34" charset="0"/>
              </a:rPr>
              <a:t>5</a:t>
            </a:r>
            <a:r>
              <a:rPr lang="pt-BR" sz="2300" dirty="0">
                <a:latin typeface="Arial Narrow" panose="020B0606020202030204" pitchFamily="34" charset="0"/>
              </a:rPr>
              <a:t>. Qual o efeito de sentido dos versos destacados “</a:t>
            </a:r>
            <a:r>
              <a:rPr lang="pt-BR" sz="2300" b="1" dirty="0">
                <a:latin typeface="Arial Narrow" panose="020B0606020202030204" pitchFamily="34" charset="0"/>
              </a:rPr>
              <a:t>e trabalham nos seus versos/como um carpinteiro nas tábuas!”</a:t>
            </a:r>
            <a:r>
              <a:rPr lang="pt-BR" sz="2300" dirty="0">
                <a:latin typeface="Arial Narrow" panose="020B0606020202030204" pitchFamily="34" charset="0"/>
              </a:rPr>
              <a:t>?</a:t>
            </a:r>
          </a:p>
          <a:p>
            <a:endParaRPr lang="pt-BR" sz="1000" dirty="0">
              <a:latin typeface="Arial Narrow" panose="020B0606020202030204" pitchFamily="34" charset="0"/>
            </a:endParaRPr>
          </a:p>
          <a:p>
            <a:r>
              <a:rPr lang="pt-BR" sz="2300" dirty="0">
                <a:latin typeface="Arial Narrow" panose="020B0606020202030204" pitchFamily="34" charset="0"/>
              </a:rPr>
              <a:t>(A) exprimir o desejo do eu lírico de se tornar poeta.</a:t>
            </a:r>
          </a:p>
          <a:p>
            <a:r>
              <a:rPr lang="pt-BR" sz="2300" dirty="0">
                <a:latin typeface="Arial Narrow" panose="020B0606020202030204" pitchFamily="34" charset="0"/>
              </a:rPr>
              <a:t>(B) manifestar sobre o trabalho árduo de um carpinteiro.</a:t>
            </a:r>
          </a:p>
          <a:p>
            <a:r>
              <a:rPr lang="pt-BR" sz="2300" dirty="0">
                <a:latin typeface="Arial Narrow" panose="020B0606020202030204" pitchFamily="34" charset="0"/>
              </a:rPr>
              <a:t>(C) expressar que o poeta tem opções para produzir um poema.</a:t>
            </a:r>
          </a:p>
          <a:p>
            <a:r>
              <a:rPr lang="pt-BR" sz="2300" dirty="0">
                <a:latin typeface="Arial Narrow" panose="020B0606020202030204" pitchFamily="34" charset="0"/>
              </a:rPr>
              <a:t>(D) externar o sentimento de que todo poeta deveria saber escrever.</a:t>
            </a:r>
          </a:p>
          <a:p>
            <a:r>
              <a:rPr lang="pt-BR" sz="2300" dirty="0">
                <a:latin typeface="Arial Narrow" panose="020B0606020202030204" pitchFamily="34" charset="0"/>
              </a:rPr>
              <a:t>(E) comparar a produção de um poema com o trabalho de um carpinteiro.</a:t>
            </a:r>
          </a:p>
          <a:p>
            <a:endParaRPr lang="pt-BR" sz="2300" dirty="0">
              <a:latin typeface="Arial Narrow" panose="020B0606020202030204" pitchFamily="34" charset="0"/>
            </a:endParaRPr>
          </a:p>
          <a:p>
            <a:r>
              <a:rPr lang="pt-BR" sz="2300" b="1" dirty="0">
                <a:latin typeface="Arial Narrow" panose="020B0606020202030204" pitchFamily="34" charset="0"/>
              </a:rPr>
              <a:t>6</a:t>
            </a:r>
            <a:r>
              <a:rPr lang="pt-BR" sz="2300" dirty="0">
                <a:latin typeface="Arial Narrow" panose="020B0606020202030204" pitchFamily="34" charset="0"/>
              </a:rPr>
              <a:t>. O uso do termo “</a:t>
            </a:r>
            <a:r>
              <a:rPr lang="pt-BR" sz="2300" b="1" dirty="0">
                <a:latin typeface="Arial Narrow" panose="020B0606020202030204" pitchFamily="34" charset="0"/>
              </a:rPr>
              <a:t>quando</a:t>
            </a:r>
            <a:r>
              <a:rPr lang="pt-BR" sz="2300" dirty="0">
                <a:latin typeface="Arial Narrow" panose="020B0606020202030204" pitchFamily="34" charset="0"/>
              </a:rPr>
              <a:t>” no 7º verso, serve para indicar</a:t>
            </a:r>
          </a:p>
          <a:p>
            <a:endParaRPr lang="pt-BR" sz="1000" dirty="0">
              <a:latin typeface="Arial Narrow" panose="020B0606020202030204" pitchFamily="34" charset="0"/>
            </a:endParaRPr>
          </a:p>
          <a:p>
            <a:r>
              <a:rPr lang="pt-BR" sz="2300" dirty="0">
                <a:latin typeface="Arial Narrow" panose="020B0606020202030204" pitchFamily="34" charset="0"/>
              </a:rPr>
              <a:t>(A) a circunstância de tempo no verso.</a:t>
            </a:r>
          </a:p>
          <a:p>
            <a:r>
              <a:rPr lang="pt-BR" sz="2300" dirty="0">
                <a:latin typeface="Arial Narrow" panose="020B0606020202030204" pitchFamily="34" charset="0"/>
              </a:rPr>
              <a:t>(B) a finalidade de ir para a casa artística.</a:t>
            </a:r>
          </a:p>
          <a:p>
            <a:r>
              <a:rPr lang="pt-BR" sz="2300" dirty="0">
                <a:latin typeface="Arial Narrow" panose="020B0606020202030204" pitchFamily="34" charset="0"/>
              </a:rPr>
              <a:t>(C) a condição de se trabalhar como carpinteiro.</a:t>
            </a:r>
          </a:p>
          <a:p>
            <a:r>
              <a:rPr lang="pt-BR" sz="2300" dirty="0">
                <a:latin typeface="Arial Narrow" panose="020B0606020202030204" pitchFamily="34" charset="0"/>
              </a:rPr>
              <a:t>(D) o conceito do que o eu lírico nomeia como “Terra toda”.</a:t>
            </a:r>
          </a:p>
          <a:p>
            <a:r>
              <a:rPr lang="pt-BR" sz="2300" dirty="0">
                <a:latin typeface="Arial Narrow" panose="020B0606020202030204" pitchFamily="34" charset="0"/>
              </a:rPr>
              <a:t>(E) a ideia de proporção do tamanho da casa com a “Terra toda”.</a:t>
            </a:r>
          </a:p>
        </p:txBody>
      </p:sp>
    </p:spTree>
    <p:extLst>
      <p:ext uri="{BB962C8B-B14F-4D97-AF65-F5344CB8AC3E}">
        <p14:creationId xmlns:p14="http://schemas.microsoft.com/office/powerpoint/2010/main" val="11275744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155D75F2-9500-9083-1AF7-13677FD1140E}"/>
              </a:ext>
            </a:extLst>
          </p:cNvPr>
          <p:cNvSpPr txBox="1"/>
          <p:nvPr/>
        </p:nvSpPr>
        <p:spPr>
          <a:xfrm>
            <a:off x="322729" y="755374"/>
            <a:ext cx="11524129" cy="4924425"/>
          </a:xfrm>
          <a:prstGeom prst="rect">
            <a:avLst/>
          </a:prstGeom>
          <a:noFill/>
        </p:spPr>
        <p:txBody>
          <a:bodyPr wrap="square">
            <a:spAutoFit/>
          </a:bodyPr>
          <a:lstStyle/>
          <a:p>
            <a:pPr algn="just"/>
            <a:r>
              <a:rPr lang="pt-BR" sz="230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Leia o texto e responda aos itens 7, 8, 9 e 10.</a:t>
            </a:r>
          </a:p>
          <a:p>
            <a:pPr algn="ctr"/>
            <a:endParaRPr lang="pt-BR" sz="1500" b="1"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endParaRPr>
          </a:p>
          <a:p>
            <a:pPr algn="ctr"/>
            <a:r>
              <a:rPr lang="pt-BR" sz="2300" b="1"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Pela primeira vez na história, cientistas revertem a</a:t>
            </a:r>
          </a:p>
          <a:p>
            <a:pPr algn="ctr"/>
            <a:r>
              <a:rPr lang="pt-BR" sz="2300" b="1"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cegueira com o uso de células-tronco</a:t>
            </a:r>
          </a:p>
          <a:p>
            <a:pPr algn="ctr"/>
            <a:r>
              <a:rPr lang="pt-BR" sz="2300" i="1"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Abre-se uma safra de terapias revolucionárias</a:t>
            </a:r>
          </a:p>
          <a:p>
            <a:pPr algn="ctr"/>
            <a:endParaRPr lang="pt-BR" sz="1500" i="1"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endParaRPr>
          </a:p>
          <a:p>
            <a:pPr indent="447675" algn="just"/>
            <a:r>
              <a:rPr lang="pt-BR" sz="230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Desde sua estreia no universo dos estudos, em 1956, as células-tronco se projetaram como a grande e promissora ferramenta da medicina regenerativa. Com potencial de se metamorfosear em diferentes unidades do organismo, elas passaram por altos e baixos em sua carreira científica, protagonizando conquistas extraordinárias sem deixar de enfrentar desafios e reveses dentro e fora dos laboratórios. Agora, uma relevante fronteira acaba de ser cruzada: pesquisadores japoneses conseguiram, de forma inédita, devolver a visão a três pessoas com danos severos na córnea, estrutura na superfície ocular que nos permite enxergar com nitidez. Eis um marco na história das batalhas para tentar vencer ou reverter a cegueira.</a:t>
            </a:r>
          </a:p>
        </p:txBody>
      </p:sp>
    </p:spTree>
    <p:extLst>
      <p:ext uri="{BB962C8B-B14F-4D97-AF65-F5344CB8AC3E}">
        <p14:creationId xmlns:p14="http://schemas.microsoft.com/office/powerpoint/2010/main" val="37970054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1231223B-8965-F058-4E42-4E87189A669D}"/>
              </a:ext>
            </a:extLst>
          </p:cNvPr>
          <p:cNvSpPr txBox="1"/>
          <p:nvPr/>
        </p:nvSpPr>
        <p:spPr>
          <a:xfrm>
            <a:off x="340658" y="734327"/>
            <a:ext cx="11510683" cy="5632311"/>
          </a:xfrm>
          <a:prstGeom prst="rect">
            <a:avLst/>
          </a:prstGeom>
          <a:noFill/>
        </p:spPr>
        <p:txBody>
          <a:bodyPr wrap="square">
            <a:spAutoFit/>
          </a:bodyPr>
          <a:lstStyle/>
          <a:p>
            <a:pPr indent="447675" algn="just"/>
            <a:r>
              <a:rPr lang="pt-BR" sz="225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O trabalho, publicado no renomado periódico The Lancet, é fruto de uma aposta em uma inovação que rendeu, no ano de 2012, o Prêmio Nobel de Medicina ao japonês </a:t>
            </a:r>
            <a:r>
              <a:rPr lang="pt-BR" sz="2250" kern="100" dirty="0" err="1">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Shinya</a:t>
            </a:r>
            <a:r>
              <a:rPr lang="pt-BR" sz="225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 </a:t>
            </a:r>
            <a:r>
              <a:rPr lang="pt-BR" sz="2250" kern="100" dirty="0" err="1">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Yamanaka</a:t>
            </a:r>
            <a:r>
              <a:rPr lang="pt-BR" sz="225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 e ao britânico John </a:t>
            </a:r>
            <a:r>
              <a:rPr lang="pt-BR" sz="2250" kern="100" dirty="0" err="1">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Gurdon</a:t>
            </a:r>
            <a:r>
              <a:rPr lang="pt-BR" sz="225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 a reprogramação de células-tronco adultas para um estado semelhante ao embrionário, o mais adequado para que elas atinjam seu máximo poder de transformação. Com as chamadas células pluripotentes induzidas, um grupo da Universidade de Osaka decidiu tratar duas mulheres e dois homens com idade entre 39 e 72 anos que tinham lesões na córnea e não conseguiam mais enxergar com clareza.</a:t>
            </a:r>
          </a:p>
          <a:p>
            <a:pPr indent="447675" algn="just"/>
            <a:r>
              <a:rPr lang="pt-BR" sz="225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a:t>
            </a:r>
          </a:p>
          <a:p>
            <a:pPr indent="447675" algn="just"/>
            <a:r>
              <a:rPr lang="pt-BR" sz="225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A terapia celular é prova inconteste do empenho de cientistas de diversos cantos do planeta por soluções capazes de fechar o cerco a diferentes causas de deficiência visual. Uma das invenções, ainda sem data para início de testes em humanos, é o chip óptico da </a:t>
            </a:r>
            <a:r>
              <a:rPr lang="pt-BR" sz="2250" kern="100" dirty="0" err="1">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Neuralink</a:t>
            </a:r>
            <a:r>
              <a:rPr lang="pt-BR" sz="225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 empresa do bilionário Elon Musk. O </a:t>
            </a:r>
            <a:r>
              <a:rPr lang="pt-BR" sz="2250" kern="100" dirty="0" err="1">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Blindsight</a:t>
            </a:r>
            <a:r>
              <a:rPr lang="pt-BR" sz="225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 que recebeu um tipo de selo da agência regulatória americana, a FDA, como “dispositivo inovador”, se propõe a emitir os sinais normalmente direcionados da retina, no fundo do olho, para o cérebro, levando à formação das imagens, mesmo em pessoas com problemas sérios no nervo óptico e até mesmo sem o globo ocular. “São fontes diversas de estudos com o objetivo de minimizar a cegueira, um problema que ainda é alvo de estigmas”, afirma a oftalmologista Myrna Serapião, diretora médica da rede de hospitais Vision </a:t>
            </a:r>
            <a:r>
              <a:rPr lang="pt-BR" sz="2250" kern="100" dirty="0" err="1">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One</a:t>
            </a:r>
            <a:r>
              <a:rPr lang="pt-BR" sz="225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502007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D8AD522-12D1-A728-0D25-81529A29260E}"/>
              </a:ext>
            </a:extLst>
          </p:cNvPr>
          <p:cNvSpPr txBox="1"/>
          <p:nvPr/>
        </p:nvSpPr>
        <p:spPr>
          <a:xfrm>
            <a:off x="349624" y="609600"/>
            <a:ext cx="11492752" cy="3077766"/>
          </a:xfrm>
          <a:prstGeom prst="rect">
            <a:avLst/>
          </a:prstGeom>
          <a:noFill/>
        </p:spPr>
        <p:txBody>
          <a:bodyPr wrap="square">
            <a:spAutoFit/>
          </a:bodyPr>
          <a:lstStyle/>
          <a:p>
            <a:pPr indent="447675" algn="just"/>
            <a:r>
              <a:rPr lang="pt-BR" sz="230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a:t>
            </a:r>
          </a:p>
          <a:p>
            <a:pPr indent="447675" algn="just"/>
            <a:r>
              <a:rPr lang="pt-BR" sz="230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A preocupação com a perda de visão é global. A estimativa da Organização Mundial da Saúde (OMS) é de que ao menos 2,2 bilhões de indivíduos vivam com algum grau de comprometimento, mas cerca de 1 bilhão teriam um quadro que poderia ter sido prevenido ou revertido com tratamento. É o caso de condições que demandam acompanhamento para detecção precoce, como o glaucoma — a lesão no nervo óptico por aumento da pressão ocular — e a retinopatia diabética, que lesa os vasos sanguíneos que irrigam a retina. Por isso, tão cruciais quanto os avanços terapêuticos a que assistimos são os exames preventivos e o check-up oftalmológico anual.</a:t>
            </a:r>
          </a:p>
          <a:p>
            <a:pPr algn="r"/>
            <a:r>
              <a:rPr lang="pt-BR" sz="100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Disponível em: https://veja.abril.com.br/</a:t>
            </a:r>
            <a:r>
              <a:rPr lang="pt-BR" sz="1000" kern="100" dirty="0" err="1">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saude</a:t>
            </a:r>
            <a:r>
              <a:rPr lang="pt-BR" sz="1000" kern="100" dirty="0">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/pela-primeira-vez-na-historia-cientistas-revertem-a-cegueira-com-o-uso-de-celulas-tronco. Acesso em: 22 de nov. 2024</a:t>
            </a:r>
          </a:p>
        </p:txBody>
      </p:sp>
      <p:sp>
        <p:nvSpPr>
          <p:cNvPr id="2" name="CaixaDeTexto 1">
            <a:extLst>
              <a:ext uri="{FF2B5EF4-FFF2-40B4-BE49-F238E27FC236}">
                <a16:creationId xmlns:a16="http://schemas.microsoft.com/office/drawing/2014/main" id="{20CC1B67-DF21-0AB2-E00E-BF791D54E297}"/>
              </a:ext>
            </a:extLst>
          </p:cNvPr>
          <p:cNvSpPr txBox="1"/>
          <p:nvPr/>
        </p:nvSpPr>
        <p:spPr>
          <a:xfrm>
            <a:off x="349624" y="3921936"/>
            <a:ext cx="11492752" cy="2723823"/>
          </a:xfrm>
          <a:prstGeom prst="rect">
            <a:avLst/>
          </a:prstGeom>
          <a:noFill/>
        </p:spPr>
        <p:txBody>
          <a:bodyPr wrap="square" rtlCol="0">
            <a:spAutoFit/>
          </a:bodyPr>
          <a:lstStyle/>
          <a:p>
            <a:pPr algn="just"/>
            <a:r>
              <a:rPr lang="pt-BR" sz="2300" b="1" dirty="0">
                <a:latin typeface="Arial Narrow" panose="020B0606020202030204" pitchFamily="34" charset="0"/>
              </a:rPr>
              <a:t>7</a:t>
            </a:r>
            <a:r>
              <a:rPr lang="pt-BR" sz="2300" dirty="0">
                <a:latin typeface="Arial Narrow" panose="020B0606020202030204" pitchFamily="34" charset="0"/>
              </a:rPr>
              <a:t>. O trecho “São fontes diversas de estudos com o objetivo de minimizar a cegueira, um problema que ainda é alvo de estigmas.” É uma estratégia argumentativa baseada no/a</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comparação.</a:t>
            </a:r>
          </a:p>
          <a:p>
            <a:pPr algn="just"/>
            <a:r>
              <a:rPr lang="pt-BR" sz="2300" dirty="0">
                <a:latin typeface="Arial Narrow" panose="020B0606020202030204" pitchFamily="34" charset="0"/>
              </a:rPr>
              <a:t>(B) exemplificação.</a:t>
            </a:r>
          </a:p>
          <a:p>
            <a:pPr algn="just"/>
            <a:r>
              <a:rPr lang="pt-BR" sz="2300" dirty="0">
                <a:latin typeface="Arial Narrow" panose="020B0606020202030204" pitchFamily="34" charset="0"/>
              </a:rPr>
              <a:t>(C) argumento de autoridade.</a:t>
            </a:r>
          </a:p>
          <a:p>
            <a:pPr algn="just"/>
            <a:r>
              <a:rPr lang="pt-BR" sz="2300" dirty="0">
                <a:latin typeface="Arial Narrow" panose="020B0606020202030204" pitchFamily="34" charset="0"/>
              </a:rPr>
              <a:t>(D) relação causa-consequência.</a:t>
            </a:r>
          </a:p>
          <a:p>
            <a:pPr algn="just"/>
            <a:r>
              <a:rPr lang="pt-BR" sz="2300" dirty="0">
                <a:latin typeface="Arial Narrow" panose="020B0606020202030204" pitchFamily="34" charset="0"/>
              </a:rPr>
              <a:t>(E) histórico dos estudos das células-tronco.</a:t>
            </a:r>
          </a:p>
        </p:txBody>
      </p:sp>
    </p:spTree>
    <p:extLst>
      <p:ext uri="{BB962C8B-B14F-4D97-AF65-F5344CB8AC3E}">
        <p14:creationId xmlns:p14="http://schemas.microsoft.com/office/powerpoint/2010/main" val="1357647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8420BF1-CC5A-8EE7-251A-4F3D9B22413E}"/>
              </a:ext>
            </a:extLst>
          </p:cNvPr>
          <p:cNvSpPr txBox="1"/>
          <p:nvPr/>
        </p:nvSpPr>
        <p:spPr>
          <a:xfrm>
            <a:off x="344557" y="583096"/>
            <a:ext cx="11502886" cy="5355312"/>
          </a:xfrm>
          <a:prstGeom prst="rect">
            <a:avLst/>
          </a:prstGeom>
          <a:noFill/>
        </p:spPr>
        <p:txBody>
          <a:bodyPr wrap="square">
            <a:spAutoFit/>
          </a:bodyPr>
          <a:lstStyle/>
          <a:p>
            <a:r>
              <a:rPr lang="pt-BR" sz="2300" b="1" dirty="0">
                <a:latin typeface="Arial Narrow" panose="020B0606020202030204" pitchFamily="34" charset="0"/>
              </a:rPr>
              <a:t>8</a:t>
            </a:r>
            <a:r>
              <a:rPr lang="pt-BR" sz="2300" dirty="0">
                <a:latin typeface="Arial Narrow" panose="020B0606020202030204" pitchFamily="34" charset="0"/>
              </a:rPr>
              <a:t>. O texto tem a finalidade de</a:t>
            </a:r>
          </a:p>
          <a:p>
            <a:endParaRPr lang="pt-BR" sz="1000" dirty="0">
              <a:latin typeface="Arial Narrow" panose="020B0606020202030204" pitchFamily="34" charset="0"/>
            </a:endParaRPr>
          </a:p>
          <a:p>
            <a:r>
              <a:rPr lang="pt-BR" sz="2300" dirty="0">
                <a:latin typeface="Arial Narrow" panose="020B0606020202030204" pitchFamily="34" charset="0"/>
              </a:rPr>
              <a:t>(A) narrar a evolução dos estudos das células-tronco.</a:t>
            </a:r>
          </a:p>
          <a:p>
            <a:r>
              <a:rPr lang="pt-BR" sz="2300" dirty="0">
                <a:latin typeface="Arial Narrow" panose="020B0606020202030204" pitchFamily="34" charset="0"/>
              </a:rPr>
              <a:t>(B) dar opinião sobre as causas de deficiência visual no mundo.</a:t>
            </a:r>
          </a:p>
          <a:p>
            <a:r>
              <a:rPr lang="pt-BR" sz="2300" dirty="0">
                <a:latin typeface="Arial Narrow" panose="020B0606020202030204" pitchFamily="34" charset="0"/>
              </a:rPr>
              <a:t>(C) anunciar o trabalho ganhador do Prêmio Nobel de Medicina, de 2012.</a:t>
            </a:r>
          </a:p>
          <a:p>
            <a:r>
              <a:rPr lang="pt-BR" sz="2300" dirty="0">
                <a:latin typeface="Arial Narrow" panose="020B0606020202030204" pitchFamily="34" charset="0"/>
              </a:rPr>
              <a:t>(D) informar como os cientistas reverteram a cegueira com o uso de células-tronco.</a:t>
            </a:r>
          </a:p>
          <a:p>
            <a:r>
              <a:rPr lang="pt-BR" sz="2300" dirty="0">
                <a:latin typeface="Arial Narrow" panose="020B0606020202030204" pitchFamily="34" charset="0"/>
              </a:rPr>
              <a:t>(E) argumentar que tão cruciais quanto os avanços terapêuticos são os exames preventivos.</a:t>
            </a:r>
          </a:p>
          <a:p>
            <a:endParaRPr lang="pt-BR" sz="2300" dirty="0">
              <a:latin typeface="Arial Narrow" panose="020B0606020202030204" pitchFamily="34" charset="0"/>
            </a:endParaRPr>
          </a:p>
          <a:p>
            <a:r>
              <a:rPr lang="pt-BR" sz="2300" b="1" dirty="0">
                <a:latin typeface="Arial Narrow" panose="020B0606020202030204" pitchFamily="34" charset="0"/>
              </a:rPr>
              <a:t>9</a:t>
            </a:r>
            <a:r>
              <a:rPr lang="pt-BR" sz="2300" dirty="0">
                <a:latin typeface="Arial Narrow" panose="020B0606020202030204" pitchFamily="34" charset="0"/>
              </a:rPr>
              <a:t>. Segundo o texto, qual é a prova inconteste do empenho de cientistas de diversos cantos do planeta por soluções capazes de fechar o cerco a diferentes causas de deficiência visual?</a:t>
            </a:r>
          </a:p>
          <a:p>
            <a:endParaRPr lang="pt-BR" sz="1000" dirty="0">
              <a:latin typeface="Arial Narrow" panose="020B0606020202030204" pitchFamily="34" charset="0"/>
            </a:endParaRPr>
          </a:p>
          <a:p>
            <a:r>
              <a:rPr lang="pt-BR" sz="2300" dirty="0">
                <a:latin typeface="Arial Narrow" panose="020B0606020202030204" pitchFamily="34" charset="0"/>
              </a:rPr>
              <a:t>(A) A terapia celular.</a:t>
            </a:r>
          </a:p>
          <a:p>
            <a:r>
              <a:rPr lang="pt-BR" sz="2300" dirty="0">
                <a:latin typeface="Arial Narrow" panose="020B0606020202030204" pitchFamily="34" charset="0"/>
              </a:rPr>
              <a:t>(B) A perda de visão.</a:t>
            </a:r>
          </a:p>
          <a:p>
            <a:r>
              <a:rPr lang="pt-BR" sz="2300" dirty="0">
                <a:latin typeface="Arial Narrow" panose="020B0606020202030204" pitchFamily="34" charset="0"/>
              </a:rPr>
              <a:t>(C) A carreira científica.</a:t>
            </a:r>
          </a:p>
          <a:p>
            <a:r>
              <a:rPr lang="pt-BR" sz="2300" dirty="0">
                <a:latin typeface="Arial Narrow" panose="020B0606020202030204" pitchFamily="34" charset="0"/>
              </a:rPr>
              <a:t>(D) A retinopatia diabética.</a:t>
            </a:r>
          </a:p>
          <a:p>
            <a:r>
              <a:rPr lang="pt-BR" sz="2300" dirty="0">
                <a:latin typeface="Arial Narrow" panose="020B0606020202030204" pitchFamily="34" charset="0"/>
              </a:rPr>
              <a:t>(E) O check-up oftalmológico anual.</a:t>
            </a:r>
          </a:p>
        </p:txBody>
      </p:sp>
    </p:spTree>
    <p:extLst>
      <p:ext uri="{BB962C8B-B14F-4D97-AF65-F5344CB8AC3E}">
        <p14:creationId xmlns:p14="http://schemas.microsoft.com/office/powerpoint/2010/main" val="5567407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3389BA8-B9AE-B7B7-4868-6CAFB0C712AD}"/>
              </a:ext>
            </a:extLst>
          </p:cNvPr>
          <p:cNvSpPr txBox="1"/>
          <p:nvPr/>
        </p:nvSpPr>
        <p:spPr>
          <a:xfrm>
            <a:off x="384313" y="848139"/>
            <a:ext cx="11529391" cy="3431709"/>
          </a:xfrm>
          <a:prstGeom prst="rect">
            <a:avLst/>
          </a:prstGeom>
          <a:noFill/>
        </p:spPr>
        <p:txBody>
          <a:bodyPr wrap="square" rtlCol="0">
            <a:spAutoFit/>
          </a:bodyPr>
          <a:lstStyle/>
          <a:p>
            <a:pPr algn="just"/>
            <a:r>
              <a:rPr lang="pt-BR" sz="2300" b="1" dirty="0">
                <a:latin typeface="Arial Narrow" panose="020B0606020202030204" pitchFamily="34" charset="0"/>
              </a:rPr>
              <a:t>10</a:t>
            </a:r>
            <a:r>
              <a:rPr lang="pt-BR" sz="2300" dirty="0">
                <a:latin typeface="Arial Narrow" panose="020B0606020202030204" pitchFamily="34" charset="0"/>
              </a:rPr>
              <a:t>. No trecho “.... Com potencial de se metamorfosear em diferentes unidades do organismo, elas passaram por altos e baixos em sua carreira científica, ...” o pronome destacado retoma</a:t>
            </a:r>
          </a:p>
          <a:p>
            <a:pPr algn="just"/>
            <a:endParaRPr lang="pt-BR" sz="1000" dirty="0">
              <a:latin typeface="Arial Narrow" panose="020B0606020202030204" pitchFamily="34" charset="0"/>
            </a:endParaRPr>
          </a:p>
          <a:p>
            <a:pPr algn="just"/>
            <a:r>
              <a:rPr lang="pt-BR" sz="2300" dirty="0">
                <a:latin typeface="Arial Narrow" panose="020B0606020202030204" pitchFamily="34" charset="0"/>
              </a:rPr>
              <a:t>(A) células-tronco.</a:t>
            </a:r>
          </a:p>
          <a:p>
            <a:pPr algn="just"/>
            <a:r>
              <a:rPr lang="pt-BR" sz="2300" dirty="0">
                <a:latin typeface="Arial Narrow" panose="020B0606020202030204" pitchFamily="34" charset="0"/>
              </a:rPr>
              <a:t>(B) lesões na córnea.</a:t>
            </a:r>
          </a:p>
          <a:p>
            <a:pPr algn="just"/>
            <a:r>
              <a:rPr lang="pt-BR" sz="2300" dirty="0">
                <a:latin typeface="Arial Narrow" panose="020B0606020202030204" pitchFamily="34" charset="0"/>
              </a:rPr>
              <a:t>(C) células pluripotentes.</a:t>
            </a:r>
          </a:p>
          <a:p>
            <a:pPr algn="just"/>
            <a:r>
              <a:rPr lang="pt-BR" sz="2300" dirty="0">
                <a:latin typeface="Arial Narrow" panose="020B0606020202030204" pitchFamily="34" charset="0"/>
              </a:rPr>
              <a:t>(D) terapias revolucionárias.</a:t>
            </a:r>
          </a:p>
          <a:p>
            <a:pPr algn="just"/>
            <a:r>
              <a:rPr lang="pt-BR" sz="2300" dirty="0">
                <a:latin typeface="Arial Narrow" panose="020B0606020202030204" pitchFamily="34" charset="0"/>
              </a:rPr>
              <a:t>(E) causas de deficiência visual.</a:t>
            </a:r>
          </a:p>
          <a:p>
            <a:pPr algn="just"/>
            <a:endParaRPr lang="pt-BR" sz="2300" dirty="0">
              <a:latin typeface="Arial Narrow" panose="020B0606020202030204" pitchFamily="34" charset="0"/>
            </a:endParaRPr>
          </a:p>
          <a:p>
            <a:pPr algn="just"/>
            <a:endParaRPr lang="pt-BR" sz="2300" dirty="0">
              <a:latin typeface="Arial Narrow" panose="020B0606020202030204" pitchFamily="34" charset="0"/>
            </a:endParaRPr>
          </a:p>
        </p:txBody>
      </p:sp>
    </p:spTree>
    <p:extLst>
      <p:ext uri="{BB962C8B-B14F-4D97-AF65-F5344CB8AC3E}">
        <p14:creationId xmlns:p14="http://schemas.microsoft.com/office/powerpoint/2010/main" val="4286222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1BDD6D3-8A9A-130C-0D75-EA05DFA71927}"/>
              </a:ext>
            </a:extLst>
          </p:cNvPr>
          <p:cNvPicPr>
            <a:picLocks noChangeAspect="1"/>
          </p:cNvPicPr>
          <p:nvPr/>
        </p:nvPicPr>
        <p:blipFill>
          <a:blip r:embed="rId2"/>
          <a:stretch>
            <a:fillRect/>
          </a:stretch>
        </p:blipFill>
        <p:spPr>
          <a:xfrm>
            <a:off x="168442" y="375811"/>
            <a:ext cx="11742821" cy="6106377"/>
          </a:xfrm>
          <a:prstGeom prst="rect">
            <a:avLst/>
          </a:prstGeom>
        </p:spPr>
      </p:pic>
    </p:spTree>
    <p:extLst>
      <p:ext uri="{BB962C8B-B14F-4D97-AF65-F5344CB8AC3E}">
        <p14:creationId xmlns:p14="http://schemas.microsoft.com/office/powerpoint/2010/main" val="1333078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259EFB7C-2039-427E-860E-18A4CF21234C}"/>
              </a:ext>
            </a:extLst>
          </p:cNvPr>
          <p:cNvSpPr txBox="1"/>
          <p:nvPr/>
        </p:nvSpPr>
        <p:spPr>
          <a:xfrm>
            <a:off x="340659" y="638355"/>
            <a:ext cx="11474823" cy="5047536"/>
          </a:xfrm>
          <a:prstGeom prst="rect">
            <a:avLst/>
          </a:prstGeom>
          <a:noFill/>
        </p:spPr>
        <p:txBody>
          <a:bodyPr wrap="square" rtlCol="0">
            <a:spAutoFit/>
          </a:bodyPr>
          <a:lstStyle/>
          <a:p>
            <a:pPr indent="447675" algn="just"/>
            <a:r>
              <a:rPr lang="pt-BR" sz="2300" dirty="0">
                <a:latin typeface="Arial Narrow" panose="020B0606020202030204" pitchFamily="34" charset="0"/>
              </a:rPr>
              <a:t>Pensando nesse futuro já presente que nos rodeia, a Escola SESI SENAI do Ceará saiu na frente e já oferta na sua grade o componente curricular de robótica educacional, que tem a capacidade de ampliar o desenvolvimento de habilidades dos estudantes de nível fundamental e médio a partir da integração entre conteúdos de diferentes áreas do conhecimento.</a:t>
            </a:r>
          </a:p>
          <a:p>
            <a:pPr indent="447675" algn="just"/>
            <a:r>
              <a:rPr lang="pt-BR" sz="2300" dirty="0">
                <a:latin typeface="Arial Narrow" panose="020B0606020202030204" pitchFamily="34" charset="0"/>
              </a:rPr>
              <a:t>A robótica é uma atividade educacional baseada na metodologia </a:t>
            </a:r>
            <a:r>
              <a:rPr lang="pt-BR" sz="2300" dirty="0" err="1">
                <a:latin typeface="Arial Narrow" panose="020B0606020202030204" pitchFamily="34" charset="0"/>
              </a:rPr>
              <a:t>Steam</a:t>
            </a:r>
            <a:r>
              <a:rPr lang="pt-BR" sz="2300" dirty="0">
                <a:latin typeface="Arial Narrow" panose="020B0606020202030204" pitchFamily="34" charset="0"/>
              </a:rPr>
              <a:t> (sigla em inglês para Ciências, Tecnologia, Engenharia, Artes/Design e Matemática). A ferramenta promove uma forma prática e interdisciplinar de ensino, com impacto positivo no desenvolvimento escolar e interpessoal dos estudantes. Além de ser um contato inicial com programação, engenharia e pesquisa, conforme os alunos avançam nas modalidades, eles vivenciam desafios de gestão e de trabalho com a comunidade, por meio de ações sociais.</a:t>
            </a:r>
          </a:p>
          <a:p>
            <a:pPr indent="447675" algn="just"/>
            <a:r>
              <a:rPr lang="pt-BR" sz="2300" dirty="0">
                <a:latin typeface="Arial Narrow" panose="020B0606020202030204" pitchFamily="34" charset="0"/>
              </a:rPr>
              <a:t>De acordo com a professora Ana </a:t>
            </a:r>
            <a:r>
              <a:rPr lang="pt-BR" sz="2300" dirty="0" err="1">
                <a:latin typeface="Arial Narrow" panose="020B0606020202030204" pitchFamily="34" charset="0"/>
              </a:rPr>
              <a:t>Claudilene</a:t>
            </a:r>
            <a:r>
              <a:rPr lang="pt-BR" sz="2300" dirty="0">
                <a:latin typeface="Arial Narrow" panose="020B0606020202030204" pitchFamily="34" charset="0"/>
              </a:rPr>
              <a:t> Silva Araújo, que atua na unidade do SESI em Sobral, é possível começar uma atividade na aula de robótica educacional a partir de um texto da biologia, passar pela criação visual de um modelo que requer conhecimentos em arte, além dos cálculos matemáticos para se fazer um protótipo e as suas respectivas características físicas.</a:t>
            </a:r>
          </a:p>
        </p:txBody>
      </p:sp>
    </p:spTree>
    <p:extLst>
      <p:ext uri="{BB962C8B-B14F-4D97-AF65-F5344CB8AC3E}">
        <p14:creationId xmlns:p14="http://schemas.microsoft.com/office/powerpoint/2010/main" val="42798321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62c39e8-2011-4304-8627-a07dfcced2d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DC9720BA6CF2B43ABD4DDD5CBBEDF94" ma:contentTypeVersion="9" ma:contentTypeDescription="Create a new document." ma:contentTypeScope="" ma:versionID="9bb02e632f348e16a4b0a6935ba70039">
  <xsd:schema xmlns:xsd="http://www.w3.org/2001/XMLSchema" xmlns:xs="http://www.w3.org/2001/XMLSchema" xmlns:p="http://schemas.microsoft.com/office/2006/metadata/properties" xmlns:ns3="b62c39e8-2011-4304-8627-a07dfcced2dc" xmlns:ns4="a1032e1d-881f-444c-9b65-a66966189492" targetNamespace="http://schemas.microsoft.com/office/2006/metadata/properties" ma:root="true" ma:fieldsID="f2488279a3a50114153feb4560485e4a" ns3:_="" ns4:_="">
    <xsd:import namespace="b62c39e8-2011-4304-8627-a07dfcced2dc"/>
    <xsd:import namespace="a1032e1d-881f-444c-9b65-a66966189492"/>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4:SharingHintHash"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2c39e8-2011-4304-8627-a07dfcced2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032e1d-881f-444c-9b65-a669661894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F5498D-679E-457C-BE42-75535CC0AD85}">
  <ds:schemaRefs>
    <ds:schemaRef ds:uri="http://purl.org/dc/terms/"/>
    <ds:schemaRef ds:uri="http://purl.org/dc/dcmitype/"/>
    <ds:schemaRef ds:uri="http://schemas.microsoft.com/office/2006/documentManagement/types"/>
    <ds:schemaRef ds:uri="http://www.w3.org/XML/1998/namespace"/>
    <ds:schemaRef ds:uri="a1032e1d-881f-444c-9b65-a66966189492"/>
    <ds:schemaRef ds:uri="b62c39e8-2011-4304-8627-a07dfcced2dc"/>
    <ds:schemaRef ds:uri="http://schemas.microsoft.com/office/infopath/2007/PartnerControls"/>
    <ds:schemaRef ds:uri="http://purl.org/dc/elements/1.1/"/>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B2DD7922-8C86-4DAD-B542-4840AC8081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2c39e8-2011-4304-8627-a07dfcced2dc"/>
    <ds:schemaRef ds:uri="a1032e1d-881f-444c-9b65-a66966189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30F4BF-C46C-4EBB-ACE9-4D24D43058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4193</TotalTime>
  <Words>12798</Words>
  <Application>Microsoft Office PowerPoint</Application>
  <PresentationFormat>Widescreen</PresentationFormat>
  <Paragraphs>708</Paragraphs>
  <Slides>86</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86</vt:i4>
      </vt:variant>
    </vt:vector>
  </HeadingPairs>
  <TitlesOfParts>
    <vt:vector size="90" baseType="lpstr">
      <vt:lpstr>Arial</vt:lpstr>
      <vt:lpstr>Arial Narrow</vt:lpstr>
      <vt:lpstr>Calibri</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Adriani Grun</dc:creator>
  <cp:lastModifiedBy>katiuscia neves almeida</cp:lastModifiedBy>
  <cp:revision>55</cp:revision>
  <dcterms:created xsi:type="dcterms:W3CDTF">2023-05-30T13:00:46Z</dcterms:created>
  <dcterms:modified xsi:type="dcterms:W3CDTF">2025-01-24T16:55:22Z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0x010100CDC9720BA6CF2B43ABD4DDD5CBBEDF94</vt:lpwstr>
  </property>
</Properties>
</file>